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0" r:id="rId2"/>
    <p:sldMasterId id="2147483667" r:id="rId3"/>
    <p:sldMasterId id="2147483691" r:id="rId4"/>
    <p:sldMasterId id="2147483694" r:id="rId5"/>
    <p:sldMasterId id="2147483697" r:id="rId6"/>
  </p:sldMasterIdLst>
  <p:notesMasterIdLst>
    <p:notesMasterId r:id="rId23"/>
  </p:notesMasterIdLst>
  <p:handoutMasterIdLst>
    <p:handoutMasterId r:id="rId24"/>
  </p:handoutMasterIdLst>
  <p:sldIdLst>
    <p:sldId id="431" r:id="rId7"/>
    <p:sldId id="528" r:id="rId8"/>
    <p:sldId id="529" r:id="rId9"/>
    <p:sldId id="532" r:id="rId10"/>
    <p:sldId id="530" r:id="rId11"/>
    <p:sldId id="545" r:id="rId12"/>
    <p:sldId id="541" r:id="rId13"/>
    <p:sldId id="543" r:id="rId14"/>
    <p:sldId id="540" r:id="rId15"/>
    <p:sldId id="542" r:id="rId16"/>
    <p:sldId id="548" r:id="rId17"/>
    <p:sldId id="546" r:id="rId18"/>
    <p:sldId id="547" r:id="rId19"/>
    <p:sldId id="544" r:id="rId20"/>
    <p:sldId id="539" r:id="rId21"/>
    <p:sldId id="526" r:id="rId2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F9A"/>
    <a:srgbClr val="1E62AB"/>
    <a:srgbClr val="CFD7ED"/>
    <a:srgbClr val="154B9D"/>
    <a:srgbClr val="1D509A"/>
    <a:srgbClr val="15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 autoAdjust="0"/>
    <p:restoredTop sz="72111" autoAdjust="0"/>
  </p:normalViewPr>
  <p:slideViewPr>
    <p:cSldViewPr snapToObjects="1">
      <p:cViewPr varScale="1">
        <p:scale>
          <a:sx n="71" d="100"/>
          <a:sy n="71" d="100"/>
        </p:scale>
        <p:origin x="96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13E16-DF9F-4DCF-9F96-25C1E2DD47F7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348824-70E0-46E7-A646-93B6F5F845EF}">
      <dgm:prSet phldrT="[Texto]"/>
      <dgm:spPr/>
      <dgm:t>
        <a:bodyPr/>
        <a:lstStyle/>
        <a:p>
          <a:r>
            <a:rPr lang="pt-BR" dirty="0"/>
            <a:t>Motivar/engajar - produtividade</a:t>
          </a:r>
        </a:p>
      </dgm:t>
    </dgm:pt>
    <dgm:pt modelId="{BAFDD4E7-2031-4FE0-8750-FB5E3A5F0A3E}" type="parTrans" cxnId="{5F274E69-749F-45EF-B719-24248601BE16}">
      <dgm:prSet/>
      <dgm:spPr/>
      <dgm:t>
        <a:bodyPr/>
        <a:lstStyle/>
        <a:p>
          <a:endParaRPr lang="pt-BR"/>
        </a:p>
      </dgm:t>
    </dgm:pt>
    <dgm:pt modelId="{4EC9DE97-041D-4351-B7D0-80928D69A760}" type="sibTrans" cxnId="{5F274E69-749F-45EF-B719-24248601BE16}">
      <dgm:prSet/>
      <dgm:spPr/>
      <dgm:t>
        <a:bodyPr/>
        <a:lstStyle/>
        <a:p>
          <a:endParaRPr lang="pt-BR"/>
        </a:p>
      </dgm:t>
    </dgm:pt>
    <dgm:pt modelId="{0C20E0B5-549D-4ED9-AF8F-B7828922717B}">
      <dgm:prSet phldrT="[Texto]"/>
      <dgm:spPr/>
      <dgm:t>
        <a:bodyPr/>
        <a:lstStyle/>
        <a:p>
          <a:r>
            <a:rPr lang="pt-BR" dirty="0"/>
            <a:t>Manter ou Reduzir gastos/PIB</a:t>
          </a:r>
        </a:p>
      </dgm:t>
    </dgm:pt>
    <dgm:pt modelId="{A8BBFCB0-6310-489F-99A3-DB220B7CF072}" type="parTrans" cxnId="{D5DA2E93-EE86-4E57-8DAC-4C6CE322F148}">
      <dgm:prSet/>
      <dgm:spPr/>
      <dgm:t>
        <a:bodyPr/>
        <a:lstStyle/>
        <a:p>
          <a:endParaRPr lang="pt-BR"/>
        </a:p>
      </dgm:t>
    </dgm:pt>
    <dgm:pt modelId="{6BC80A76-81A5-4999-B658-1BABFC79D30C}" type="sibTrans" cxnId="{D5DA2E93-EE86-4E57-8DAC-4C6CE322F148}">
      <dgm:prSet/>
      <dgm:spPr/>
      <dgm:t>
        <a:bodyPr/>
        <a:lstStyle/>
        <a:p>
          <a:endParaRPr lang="pt-BR"/>
        </a:p>
      </dgm:t>
    </dgm:pt>
    <dgm:pt modelId="{99E24ACA-BCB8-4281-974F-D6C309286EDD}">
      <dgm:prSet phldrT="[Texto]"/>
      <dgm:spPr/>
      <dgm:t>
        <a:bodyPr/>
        <a:lstStyle/>
        <a:p>
          <a:r>
            <a:rPr lang="pt-BR" dirty="0"/>
            <a:t>Entregar melhores serviços</a:t>
          </a:r>
        </a:p>
      </dgm:t>
    </dgm:pt>
    <dgm:pt modelId="{4333D589-7581-4ECE-A64C-051004569E80}" type="parTrans" cxnId="{345D0AE4-25D9-48B6-8CC4-F9657EF205C6}">
      <dgm:prSet/>
      <dgm:spPr/>
      <dgm:t>
        <a:bodyPr/>
        <a:lstStyle/>
        <a:p>
          <a:endParaRPr lang="pt-BR"/>
        </a:p>
      </dgm:t>
    </dgm:pt>
    <dgm:pt modelId="{291E2AE5-B862-4F06-84EC-D32650EE140C}" type="sibTrans" cxnId="{345D0AE4-25D9-48B6-8CC4-F9657EF205C6}">
      <dgm:prSet/>
      <dgm:spPr/>
      <dgm:t>
        <a:bodyPr/>
        <a:lstStyle/>
        <a:p>
          <a:endParaRPr lang="pt-BR"/>
        </a:p>
      </dgm:t>
    </dgm:pt>
    <dgm:pt modelId="{A1E79896-1922-4EE0-97C9-9979F1BFA765}" type="pres">
      <dgm:prSet presAssocID="{65813E16-DF9F-4DCF-9F96-25C1E2DD47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3DDFC2-E752-4895-9755-5698535AC017}" type="pres">
      <dgm:prSet presAssocID="{65813E16-DF9F-4DCF-9F96-25C1E2DD47F7}" presName="dummyMaxCanvas" presStyleCnt="0">
        <dgm:presLayoutVars/>
      </dgm:prSet>
      <dgm:spPr/>
    </dgm:pt>
    <dgm:pt modelId="{3CBE99D2-B438-4E9A-A426-8B4113DE97CC}" type="pres">
      <dgm:prSet presAssocID="{65813E16-DF9F-4DCF-9F96-25C1E2DD47F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67367-3854-4945-86F3-02AD7575764D}" type="pres">
      <dgm:prSet presAssocID="{65813E16-DF9F-4DCF-9F96-25C1E2DD47F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0AFC4F-90BE-4FEF-89AD-B16977699C3F}" type="pres">
      <dgm:prSet presAssocID="{65813E16-DF9F-4DCF-9F96-25C1E2DD47F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A1090F-F7FB-44E5-B28F-ED322664CEEB}" type="pres">
      <dgm:prSet presAssocID="{65813E16-DF9F-4DCF-9F96-25C1E2DD47F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A3D6EE-8AD4-46DC-B09E-E83DFBB31614}" type="pres">
      <dgm:prSet presAssocID="{65813E16-DF9F-4DCF-9F96-25C1E2DD47F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35BC56-9EDD-44D3-8C9A-2976D63CF32B}" type="pres">
      <dgm:prSet presAssocID="{65813E16-DF9F-4DCF-9F96-25C1E2DD47F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534837-C5DF-415D-AA48-F560EC2C6B86}" type="pres">
      <dgm:prSet presAssocID="{65813E16-DF9F-4DCF-9F96-25C1E2DD47F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DEA1B1-0528-497C-97C8-3FED365B51FA}" type="pres">
      <dgm:prSet presAssocID="{65813E16-DF9F-4DCF-9F96-25C1E2DD47F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3A3E19-07BB-406B-AE00-5ACEFFE0E072}" type="presOf" srcId="{65813E16-DF9F-4DCF-9F96-25C1E2DD47F7}" destId="{A1E79896-1922-4EE0-97C9-9979F1BFA765}" srcOrd="0" destOrd="0" presId="urn:microsoft.com/office/officeart/2005/8/layout/vProcess5"/>
    <dgm:cxn modelId="{122D754D-5521-414B-8687-2E0B2DA50D46}" type="presOf" srcId="{99E24ACA-BCB8-4281-974F-D6C309286EDD}" destId="{F50AFC4F-90BE-4FEF-89AD-B16977699C3F}" srcOrd="0" destOrd="0" presId="urn:microsoft.com/office/officeart/2005/8/layout/vProcess5"/>
    <dgm:cxn modelId="{A242A5A6-4F7E-4EFE-A79C-0A06A7FD6783}" type="presOf" srcId="{99E24ACA-BCB8-4281-974F-D6C309286EDD}" destId="{54DEA1B1-0528-497C-97C8-3FED365B51FA}" srcOrd="1" destOrd="0" presId="urn:microsoft.com/office/officeart/2005/8/layout/vProcess5"/>
    <dgm:cxn modelId="{DA222693-96A3-45F6-9773-140FF09D4E7A}" type="presOf" srcId="{0C20E0B5-549D-4ED9-AF8F-B7828922717B}" destId="{A5D67367-3854-4945-86F3-02AD7575764D}" srcOrd="0" destOrd="0" presId="urn:microsoft.com/office/officeart/2005/8/layout/vProcess5"/>
    <dgm:cxn modelId="{4210FA80-EF6A-4B1C-A0C4-CEE0B25E3AA8}" type="presOf" srcId="{0C20E0B5-549D-4ED9-AF8F-B7828922717B}" destId="{41534837-C5DF-415D-AA48-F560EC2C6B86}" srcOrd="1" destOrd="0" presId="urn:microsoft.com/office/officeart/2005/8/layout/vProcess5"/>
    <dgm:cxn modelId="{CA94973F-3EAB-4A30-B28C-AB69EDB665EE}" type="presOf" srcId="{4EC9DE97-041D-4351-B7D0-80928D69A760}" destId="{17A1090F-F7FB-44E5-B28F-ED322664CEEB}" srcOrd="0" destOrd="0" presId="urn:microsoft.com/office/officeart/2005/8/layout/vProcess5"/>
    <dgm:cxn modelId="{5F274E69-749F-45EF-B719-24248601BE16}" srcId="{65813E16-DF9F-4DCF-9F96-25C1E2DD47F7}" destId="{30348824-70E0-46E7-A646-93B6F5F845EF}" srcOrd="0" destOrd="0" parTransId="{BAFDD4E7-2031-4FE0-8750-FB5E3A5F0A3E}" sibTransId="{4EC9DE97-041D-4351-B7D0-80928D69A760}"/>
    <dgm:cxn modelId="{345D0AE4-25D9-48B6-8CC4-F9657EF205C6}" srcId="{65813E16-DF9F-4DCF-9F96-25C1E2DD47F7}" destId="{99E24ACA-BCB8-4281-974F-D6C309286EDD}" srcOrd="2" destOrd="0" parTransId="{4333D589-7581-4ECE-A64C-051004569E80}" sibTransId="{291E2AE5-B862-4F06-84EC-D32650EE140C}"/>
    <dgm:cxn modelId="{9AE921E5-30CE-49E1-90A5-1C131AD24882}" type="presOf" srcId="{30348824-70E0-46E7-A646-93B6F5F845EF}" destId="{3CBE99D2-B438-4E9A-A426-8B4113DE97CC}" srcOrd="0" destOrd="0" presId="urn:microsoft.com/office/officeart/2005/8/layout/vProcess5"/>
    <dgm:cxn modelId="{C09EEFD7-AF52-487E-9B4F-14203CD2568A}" type="presOf" srcId="{30348824-70E0-46E7-A646-93B6F5F845EF}" destId="{1535BC56-9EDD-44D3-8C9A-2976D63CF32B}" srcOrd="1" destOrd="0" presId="urn:microsoft.com/office/officeart/2005/8/layout/vProcess5"/>
    <dgm:cxn modelId="{D5DA2E93-EE86-4E57-8DAC-4C6CE322F148}" srcId="{65813E16-DF9F-4DCF-9F96-25C1E2DD47F7}" destId="{0C20E0B5-549D-4ED9-AF8F-B7828922717B}" srcOrd="1" destOrd="0" parTransId="{A8BBFCB0-6310-489F-99A3-DB220B7CF072}" sibTransId="{6BC80A76-81A5-4999-B658-1BABFC79D30C}"/>
    <dgm:cxn modelId="{FA21BAD8-3844-4C6A-B491-2438F65E6146}" type="presOf" srcId="{6BC80A76-81A5-4999-B658-1BABFC79D30C}" destId="{77A3D6EE-8AD4-46DC-B09E-E83DFBB31614}" srcOrd="0" destOrd="0" presId="urn:microsoft.com/office/officeart/2005/8/layout/vProcess5"/>
    <dgm:cxn modelId="{75DE9326-42C8-4A42-9B91-12F62C5F384E}" type="presParOf" srcId="{A1E79896-1922-4EE0-97C9-9979F1BFA765}" destId="{9E3DDFC2-E752-4895-9755-5698535AC017}" srcOrd="0" destOrd="0" presId="urn:microsoft.com/office/officeart/2005/8/layout/vProcess5"/>
    <dgm:cxn modelId="{0D3A5762-B9E0-41D0-9C10-99BE3696B6E9}" type="presParOf" srcId="{A1E79896-1922-4EE0-97C9-9979F1BFA765}" destId="{3CBE99D2-B438-4E9A-A426-8B4113DE97CC}" srcOrd="1" destOrd="0" presId="urn:microsoft.com/office/officeart/2005/8/layout/vProcess5"/>
    <dgm:cxn modelId="{62BE0547-1BE1-4262-B847-DD4B2F8026D5}" type="presParOf" srcId="{A1E79896-1922-4EE0-97C9-9979F1BFA765}" destId="{A5D67367-3854-4945-86F3-02AD7575764D}" srcOrd="2" destOrd="0" presId="urn:microsoft.com/office/officeart/2005/8/layout/vProcess5"/>
    <dgm:cxn modelId="{E33D04E7-0D4E-4B67-B028-6C9B7CB6CF10}" type="presParOf" srcId="{A1E79896-1922-4EE0-97C9-9979F1BFA765}" destId="{F50AFC4F-90BE-4FEF-89AD-B16977699C3F}" srcOrd="3" destOrd="0" presId="urn:microsoft.com/office/officeart/2005/8/layout/vProcess5"/>
    <dgm:cxn modelId="{391C4737-19F7-48D6-8CB4-91986F153BF4}" type="presParOf" srcId="{A1E79896-1922-4EE0-97C9-9979F1BFA765}" destId="{17A1090F-F7FB-44E5-B28F-ED322664CEEB}" srcOrd="4" destOrd="0" presId="urn:microsoft.com/office/officeart/2005/8/layout/vProcess5"/>
    <dgm:cxn modelId="{56E28B2E-137F-4EB4-998A-5DCF6FE1B5A2}" type="presParOf" srcId="{A1E79896-1922-4EE0-97C9-9979F1BFA765}" destId="{77A3D6EE-8AD4-46DC-B09E-E83DFBB31614}" srcOrd="5" destOrd="0" presId="urn:microsoft.com/office/officeart/2005/8/layout/vProcess5"/>
    <dgm:cxn modelId="{85ADC773-DF4B-4814-A175-1F1D51C884AD}" type="presParOf" srcId="{A1E79896-1922-4EE0-97C9-9979F1BFA765}" destId="{1535BC56-9EDD-44D3-8C9A-2976D63CF32B}" srcOrd="6" destOrd="0" presId="urn:microsoft.com/office/officeart/2005/8/layout/vProcess5"/>
    <dgm:cxn modelId="{A8F7932E-8355-4382-8343-8D550967A944}" type="presParOf" srcId="{A1E79896-1922-4EE0-97C9-9979F1BFA765}" destId="{41534837-C5DF-415D-AA48-F560EC2C6B86}" srcOrd="7" destOrd="0" presId="urn:microsoft.com/office/officeart/2005/8/layout/vProcess5"/>
    <dgm:cxn modelId="{D89E42EF-32B3-4DCA-A4E9-A38B9042C920}" type="presParOf" srcId="{A1E79896-1922-4EE0-97C9-9979F1BFA765}" destId="{54DEA1B1-0528-497C-97C8-3FED365B51F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ADB6A-6E35-4382-8D9E-41141214F4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BBD910-BEFE-416B-B5E6-C80991C11CB4}">
      <dgm:prSet phldrT="[Texto]"/>
      <dgm:spPr/>
      <dgm:t>
        <a:bodyPr/>
        <a:lstStyle/>
        <a:p>
          <a:r>
            <a:rPr lang="pt-BR" b="1" dirty="0"/>
            <a:t>Hipóteses</a:t>
          </a:r>
          <a:endParaRPr lang="pt-BR" dirty="0"/>
        </a:p>
      </dgm:t>
    </dgm:pt>
    <dgm:pt modelId="{611BA8C3-0BFE-401C-8E05-9D525123BB59}" type="parTrans" cxnId="{738EECCA-A1F2-4188-A112-C349D24815E0}">
      <dgm:prSet/>
      <dgm:spPr/>
      <dgm:t>
        <a:bodyPr/>
        <a:lstStyle/>
        <a:p>
          <a:endParaRPr lang="pt-BR"/>
        </a:p>
      </dgm:t>
    </dgm:pt>
    <dgm:pt modelId="{BE1691D8-37E8-407E-AE98-75D54C54FE75}" type="sibTrans" cxnId="{738EECCA-A1F2-4188-A112-C349D24815E0}">
      <dgm:prSet/>
      <dgm:spPr/>
      <dgm:t>
        <a:bodyPr/>
        <a:lstStyle/>
        <a:p>
          <a:endParaRPr lang="pt-BR"/>
        </a:p>
      </dgm:t>
    </dgm:pt>
    <dgm:pt modelId="{833EAEBF-D243-40B8-A64F-34DAE9CCE4F9}">
      <dgm:prSet phldrT="[Texto]"/>
      <dgm:spPr/>
      <dgm:t>
        <a:bodyPr/>
        <a:lstStyle/>
        <a:p>
          <a:r>
            <a:rPr lang="pt-BR" dirty="0"/>
            <a:t>Tarefas monótonas</a:t>
          </a:r>
        </a:p>
      </dgm:t>
    </dgm:pt>
    <dgm:pt modelId="{E1C64C54-846A-42E5-B21F-3DFBF3519362}" type="parTrans" cxnId="{847290FA-AFF1-4F62-9D27-F43336F80FFF}">
      <dgm:prSet/>
      <dgm:spPr/>
      <dgm:t>
        <a:bodyPr/>
        <a:lstStyle/>
        <a:p>
          <a:endParaRPr lang="pt-BR"/>
        </a:p>
      </dgm:t>
    </dgm:pt>
    <dgm:pt modelId="{CF67703C-C25A-431B-8D48-57C180D1A691}" type="sibTrans" cxnId="{847290FA-AFF1-4F62-9D27-F43336F80FFF}">
      <dgm:prSet/>
      <dgm:spPr/>
      <dgm:t>
        <a:bodyPr/>
        <a:lstStyle/>
        <a:p>
          <a:endParaRPr lang="pt-BR"/>
        </a:p>
      </dgm:t>
    </dgm:pt>
    <dgm:pt modelId="{8CE5E8EB-541B-4131-BBD4-5C36300ABD00}">
      <dgm:prSet phldrT="[Texto]"/>
      <dgm:spPr/>
      <dgm:t>
        <a:bodyPr/>
        <a:lstStyle/>
        <a:p>
          <a:r>
            <a:rPr lang="pt-BR" dirty="0"/>
            <a:t>Acesso aos altos cargos não está atrelado ao desempenho</a:t>
          </a:r>
        </a:p>
      </dgm:t>
    </dgm:pt>
    <dgm:pt modelId="{208CBCFE-7AFE-49C9-8BC7-5DBF1C1B5D54}" type="parTrans" cxnId="{0064484A-94C1-45EB-BE2F-C3C15BE015BC}">
      <dgm:prSet/>
      <dgm:spPr/>
      <dgm:t>
        <a:bodyPr/>
        <a:lstStyle/>
        <a:p>
          <a:endParaRPr lang="pt-BR"/>
        </a:p>
      </dgm:t>
    </dgm:pt>
    <dgm:pt modelId="{F46E9E80-35A1-45B0-990D-B311C031BA6B}" type="sibTrans" cxnId="{0064484A-94C1-45EB-BE2F-C3C15BE015BC}">
      <dgm:prSet/>
      <dgm:spPr/>
      <dgm:t>
        <a:bodyPr/>
        <a:lstStyle/>
        <a:p>
          <a:endParaRPr lang="pt-BR"/>
        </a:p>
      </dgm:t>
    </dgm:pt>
    <dgm:pt modelId="{502F2CC0-17DD-4B7E-A182-66B211E13884}">
      <dgm:prSet phldrT="[Texto]"/>
      <dgm:spPr/>
      <dgm:t>
        <a:bodyPr/>
        <a:lstStyle/>
        <a:p>
          <a:r>
            <a:rPr lang="pt-BR" dirty="0"/>
            <a:t>Falta de autonomia – cultura da desconfiança</a:t>
          </a:r>
        </a:p>
      </dgm:t>
    </dgm:pt>
    <dgm:pt modelId="{CE4C698D-30CB-4A69-A5A1-D846EC2A0545}" type="parTrans" cxnId="{921E5430-D46F-428A-8CAE-4673B47B797D}">
      <dgm:prSet/>
      <dgm:spPr/>
      <dgm:t>
        <a:bodyPr/>
        <a:lstStyle/>
        <a:p>
          <a:endParaRPr lang="pt-BR"/>
        </a:p>
      </dgm:t>
    </dgm:pt>
    <dgm:pt modelId="{3E54E5ED-CD5B-4F77-BB10-517AECB20808}" type="sibTrans" cxnId="{921E5430-D46F-428A-8CAE-4673B47B797D}">
      <dgm:prSet/>
      <dgm:spPr/>
      <dgm:t>
        <a:bodyPr/>
        <a:lstStyle/>
        <a:p>
          <a:endParaRPr lang="pt-BR"/>
        </a:p>
      </dgm:t>
    </dgm:pt>
    <dgm:pt modelId="{E9BA29F4-3C2A-4D3F-BAD6-0B3FB6278778}">
      <dgm:prSet phldrT="[Texto]"/>
      <dgm:spPr/>
      <dgm:t>
        <a:bodyPr/>
        <a:lstStyle/>
        <a:p>
          <a:r>
            <a:rPr lang="pt-BR" dirty="0"/>
            <a:t>Progressões automáticas (passagem do tempo)</a:t>
          </a:r>
        </a:p>
      </dgm:t>
    </dgm:pt>
    <dgm:pt modelId="{0E36CD5D-AFCE-45FA-A0F8-4A81503EAF9E}" type="parTrans" cxnId="{69D7188F-0B0F-43D3-9634-73341AE42515}">
      <dgm:prSet/>
      <dgm:spPr/>
      <dgm:t>
        <a:bodyPr/>
        <a:lstStyle/>
        <a:p>
          <a:endParaRPr lang="pt-BR"/>
        </a:p>
      </dgm:t>
    </dgm:pt>
    <dgm:pt modelId="{7176FA59-C32F-49F5-B901-CBB60446EB61}" type="sibTrans" cxnId="{69D7188F-0B0F-43D3-9634-73341AE42515}">
      <dgm:prSet/>
      <dgm:spPr/>
      <dgm:t>
        <a:bodyPr/>
        <a:lstStyle/>
        <a:p>
          <a:endParaRPr lang="pt-BR"/>
        </a:p>
      </dgm:t>
    </dgm:pt>
    <dgm:pt modelId="{7C216608-6D2B-4BCC-8408-7982FD108A4E}">
      <dgm:prSet phldrT="[Texto]"/>
      <dgm:spPr/>
      <dgm:t>
        <a:bodyPr/>
        <a:lstStyle/>
        <a:p>
          <a:r>
            <a:rPr lang="pt-BR" dirty="0"/>
            <a:t>Falta de reconhecimento / desenvolvimento pessoal</a:t>
          </a:r>
        </a:p>
      </dgm:t>
    </dgm:pt>
    <dgm:pt modelId="{2C72154B-4BEA-455C-9EC4-972355346BCD}" type="parTrans" cxnId="{93C499E9-BD18-49F5-B9FD-00AFC44C1916}">
      <dgm:prSet/>
      <dgm:spPr/>
      <dgm:t>
        <a:bodyPr/>
        <a:lstStyle/>
        <a:p>
          <a:endParaRPr lang="pt-BR"/>
        </a:p>
      </dgm:t>
    </dgm:pt>
    <dgm:pt modelId="{0E0717DF-EDC4-4370-951A-AB86F8338DFE}" type="sibTrans" cxnId="{93C499E9-BD18-49F5-B9FD-00AFC44C1916}">
      <dgm:prSet/>
      <dgm:spPr/>
      <dgm:t>
        <a:bodyPr/>
        <a:lstStyle/>
        <a:p>
          <a:endParaRPr lang="pt-BR"/>
        </a:p>
      </dgm:t>
    </dgm:pt>
    <dgm:pt modelId="{0585982D-AAF7-4D09-BD8F-07895F3DE84E}">
      <dgm:prSet phldrT="[Texto]"/>
      <dgm:spPr/>
      <dgm:t>
        <a:bodyPr/>
        <a:lstStyle/>
        <a:p>
          <a:r>
            <a:rPr lang="pt-BR"/>
            <a:t>Salário fixo</a:t>
          </a:r>
          <a:endParaRPr lang="pt-BR" dirty="0"/>
        </a:p>
      </dgm:t>
    </dgm:pt>
    <dgm:pt modelId="{8AE09B57-805F-4934-9AFC-49AA85849544}" type="parTrans" cxnId="{329D0C6C-F4DC-4B8B-81C1-13515C55AFE4}">
      <dgm:prSet/>
      <dgm:spPr/>
      <dgm:t>
        <a:bodyPr/>
        <a:lstStyle/>
        <a:p>
          <a:endParaRPr lang="pt-BR"/>
        </a:p>
      </dgm:t>
    </dgm:pt>
    <dgm:pt modelId="{D8FDC354-6E20-4A7E-9CB6-3B10B305C66E}" type="sibTrans" cxnId="{329D0C6C-F4DC-4B8B-81C1-13515C55AFE4}">
      <dgm:prSet/>
      <dgm:spPr/>
      <dgm:t>
        <a:bodyPr/>
        <a:lstStyle/>
        <a:p>
          <a:endParaRPr lang="pt-BR"/>
        </a:p>
      </dgm:t>
    </dgm:pt>
    <dgm:pt modelId="{451830D8-5D2C-402A-A4DC-B35640013D4B}" type="pres">
      <dgm:prSet presAssocID="{25BADB6A-6E35-4382-8D9E-41141214F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F177ED-81D9-4C26-9323-9C45AD9C8091}" type="pres">
      <dgm:prSet presAssocID="{06BBD910-BEFE-416B-B5E6-C80991C11C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4F111-486A-4308-8C2D-874DAF5EEDB1}" type="pres">
      <dgm:prSet presAssocID="{06BBD910-BEFE-416B-B5E6-C80991C11CB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8EECCA-A1F2-4188-A112-C349D24815E0}" srcId="{25BADB6A-6E35-4382-8D9E-41141214F408}" destId="{06BBD910-BEFE-416B-B5E6-C80991C11CB4}" srcOrd="0" destOrd="0" parTransId="{611BA8C3-0BFE-401C-8E05-9D525123BB59}" sibTransId="{BE1691D8-37E8-407E-AE98-75D54C54FE75}"/>
    <dgm:cxn modelId="{93C499E9-BD18-49F5-B9FD-00AFC44C1916}" srcId="{06BBD910-BEFE-416B-B5E6-C80991C11CB4}" destId="{7C216608-6D2B-4BCC-8408-7982FD108A4E}" srcOrd="4" destOrd="0" parTransId="{2C72154B-4BEA-455C-9EC4-972355346BCD}" sibTransId="{0E0717DF-EDC4-4370-951A-AB86F8338DFE}"/>
    <dgm:cxn modelId="{54EB9B43-DDA3-4FAF-A734-4725F425E502}" type="presOf" srcId="{0585982D-AAF7-4D09-BD8F-07895F3DE84E}" destId="{CA84F111-486A-4308-8C2D-874DAF5EEDB1}" srcOrd="0" destOrd="5" presId="urn:microsoft.com/office/officeart/2005/8/layout/vList2"/>
    <dgm:cxn modelId="{6B818558-19E3-44B9-8681-63C17A0A664E}" type="presOf" srcId="{833EAEBF-D243-40B8-A64F-34DAE9CCE4F9}" destId="{CA84F111-486A-4308-8C2D-874DAF5EEDB1}" srcOrd="0" destOrd="0" presId="urn:microsoft.com/office/officeart/2005/8/layout/vList2"/>
    <dgm:cxn modelId="{847290FA-AFF1-4F62-9D27-F43336F80FFF}" srcId="{06BBD910-BEFE-416B-B5E6-C80991C11CB4}" destId="{833EAEBF-D243-40B8-A64F-34DAE9CCE4F9}" srcOrd="0" destOrd="0" parTransId="{E1C64C54-846A-42E5-B21F-3DFBF3519362}" sibTransId="{CF67703C-C25A-431B-8D48-57C180D1A691}"/>
    <dgm:cxn modelId="{642B1F4C-873A-4537-80C9-80B0869EF73B}" type="presOf" srcId="{8CE5E8EB-541B-4131-BBD4-5C36300ABD00}" destId="{CA84F111-486A-4308-8C2D-874DAF5EEDB1}" srcOrd="0" destOrd="3" presId="urn:microsoft.com/office/officeart/2005/8/layout/vList2"/>
    <dgm:cxn modelId="{FFA2E43D-2901-458D-BD42-BAD773A46006}" type="presOf" srcId="{25BADB6A-6E35-4382-8D9E-41141214F408}" destId="{451830D8-5D2C-402A-A4DC-B35640013D4B}" srcOrd="0" destOrd="0" presId="urn:microsoft.com/office/officeart/2005/8/layout/vList2"/>
    <dgm:cxn modelId="{0064484A-94C1-45EB-BE2F-C3C15BE015BC}" srcId="{06BBD910-BEFE-416B-B5E6-C80991C11CB4}" destId="{8CE5E8EB-541B-4131-BBD4-5C36300ABD00}" srcOrd="3" destOrd="0" parTransId="{208CBCFE-7AFE-49C9-8BC7-5DBF1C1B5D54}" sibTransId="{F46E9E80-35A1-45B0-990D-B311C031BA6B}"/>
    <dgm:cxn modelId="{9ECA9912-8445-48EB-9772-0D52B51ED87F}" type="presOf" srcId="{06BBD910-BEFE-416B-B5E6-C80991C11CB4}" destId="{84F177ED-81D9-4C26-9323-9C45AD9C8091}" srcOrd="0" destOrd="0" presId="urn:microsoft.com/office/officeart/2005/8/layout/vList2"/>
    <dgm:cxn modelId="{329D0C6C-F4DC-4B8B-81C1-13515C55AFE4}" srcId="{06BBD910-BEFE-416B-B5E6-C80991C11CB4}" destId="{0585982D-AAF7-4D09-BD8F-07895F3DE84E}" srcOrd="5" destOrd="0" parTransId="{8AE09B57-805F-4934-9AFC-49AA85849544}" sibTransId="{D8FDC354-6E20-4A7E-9CB6-3B10B305C66E}"/>
    <dgm:cxn modelId="{FCFFBD83-0947-41F7-8111-0340273395D0}" type="presOf" srcId="{E9BA29F4-3C2A-4D3F-BAD6-0B3FB6278778}" destId="{CA84F111-486A-4308-8C2D-874DAF5EEDB1}" srcOrd="0" destOrd="2" presId="urn:microsoft.com/office/officeart/2005/8/layout/vList2"/>
    <dgm:cxn modelId="{69D7188F-0B0F-43D3-9634-73341AE42515}" srcId="{06BBD910-BEFE-416B-B5E6-C80991C11CB4}" destId="{E9BA29F4-3C2A-4D3F-BAD6-0B3FB6278778}" srcOrd="2" destOrd="0" parTransId="{0E36CD5D-AFCE-45FA-A0F8-4A81503EAF9E}" sibTransId="{7176FA59-C32F-49F5-B901-CBB60446EB61}"/>
    <dgm:cxn modelId="{F7138243-ADFF-4621-9D68-003B20233D3E}" type="presOf" srcId="{502F2CC0-17DD-4B7E-A182-66B211E13884}" destId="{CA84F111-486A-4308-8C2D-874DAF5EEDB1}" srcOrd="0" destOrd="1" presId="urn:microsoft.com/office/officeart/2005/8/layout/vList2"/>
    <dgm:cxn modelId="{921E5430-D46F-428A-8CAE-4673B47B797D}" srcId="{06BBD910-BEFE-416B-B5E6-C80991C11CB4}" destId="{502F2CC0-17DD-4B7E-A182-66B211E13884}" srcOrd="1" destOrd="0" parTransId="{CE4C698D-30CB-4A69-A5A1-D846EC2A0545}" sibTransId="{3E54E5ED-CD5B-4F77-BB10-517AECB20808}"/>
    <dgm:cxn modelId="{E819A617-1307-496E-89DD-DC05389CB1A5}" type="presOf" srcId="{7C216608-6D2B-4BCC-8408-7982FD108A4E}" destId="{CA84F111-486A-4308-8C2D-874DAF5EEDB1}" srcOrd="0" destOrd="4" presId="urn:microsoft.com/office/officeart/2005/8/layout/vList2"/>
    <dgm:cxn modelId="{A4ABE7D6-80E5-4486-98DC-20D46AA91113}" type="presParOf" srcId="{451830D8-5D2C-402A-A4DC-B35640013D4B}" destId="{84F177ED-81D9-4C26-9323-9C45AD9C8091}" srcOrd="0" destOrd="0" presId="urn:microsoft.com/office/officeart/2005/8/layout/vList2"/>
    <dgm:cxn modelId="{E895DC50-16D2-4BCA-870A-76894F6FC3F3}" type="presParOf" srcId="{451830D8-5D2C-402A-A4DC-B35640013D4B}" destId="{CA84F111-486A-4308-8C2D-874DAF5EED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7940A-D013-44C9-A288-543F33604AC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25FD9-6709-4D1B-8A73-9768ACED715E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Atualmente, estágio probatório não é muito efetivo – percentual mínimo é reprovado.</a:t>
          </a:r>
          <a:endParaRPr lang="en-US" dirty="0"/>
        </a:p>
      </dgm:t>
    </dgm:pt>
    <dgm:pt modelId="{264224DE-AAF2-4752-84B1-5FE481A8A3C6}" type="parTrans" cxnId="{C4F8E171-D58B-4C37-9F52-14576425344D}">
      <dgm:prSet/>
      <dgm:spPr/>
      <dgm:t>
        <a:bodyPr/>
        <a:lstStyle/>
        <a:p>
          <a:endParaRPr lang="en-US"/>
        </a:p>
      </dgm:t>
    </dgm:pt>
    <dgm:pt modelId="{8D53F03D-961E-4DE5-8970-ED84880F5888}" type="sibTrans" cxnId="{C4F8E171-D58B-4C37-9F52-14576425344D}">
      <dgm:prSet/>
      <dgm:spPr/>
      <dgm:t>
        <a:bodyPr/>
        <a:lstStyle/>
        <a:p>
          <a:endParaRPr lang="en-US"/>
        </a:p>
      </dgm:t>
    </dgm:pt>
    <dgm:pt modelId="{BBFE3840-3690-494D-B7A2-41B1BC505A50}">
      <dgm:prSet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Aumentar o tempo do estágio probatório não deve impactar muito. </a:t>
          </a:r>
        </a:p>
      </dgm:t>
    </dgm:pt>
    <dgm:pt modelId="{F846BCE8-9150-46DE-B676-F390CA5FA12B}" type="parTrans" cxnId="{D31C7B84-5042-49F3-81C3-C4F31EFC32DC}">
      <dgm:prSet/>
      <dgm:spPr/>
      <dgm:t>
        <a:bodyPr/>
        <a:lstStyle/>
        <a:p>
          <a:endParaRPr lang="en-US"/>
        </a:p>
      </dgm:t>
    </dgm:pt>
    <dgm:pt modelId="{84032BCD-6651-4190-9877-51A343C2CE03}" type="sibTrans" cxnId="{D31C7B84-5042-49F3-81C3-C4F31EFC32DC}">
      <dgm:prSet/>
      <dgm:spPr/>
      <dgm:t>
        <a:bodyPr/>
        <a:lstStyle/>
        <a:p>
          <a:endParaRPr lang="en-US"/>
        </a:p>
      </dgm:t>
    </dgm:pt>
    <dgm:pt modelId="{80712CEA-6940-4B1C-AE87-66FDA26BB5F9}">
      <dgm:prSet/>
      <dgm:spPr/>
      <dgm:t>
        <a:bodyPr/>
        <a:lstStyle/>
        <a:p>
          <a:r>
            <a: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Além disso, já existem instrumentos para demissão do servidor estável, que pouco são utilizados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pt-B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7692803-224B-47B0-B618-CE9649A44544}" type="parTrans" cxnId="{1A9E94FF-F350-444D-8D8D-B53526AB4338}">
      <dgm:prSet/>
      <dgm:spPr/>
      <dgm:t>
        <a:bodyPr/>
        <a:lstStyle/>
        <a:p>
          <a:endParaRPr lang="en-US"/>
        </a:p>
      </dgm:t>
    </dgm:pt>
    <dgm:pt modelId="{62AA5B33-0DDA-406F-B5E6-890FEFFC822D}" type="sibTrans" cxnId="{1A9E94FF-F350-444D-8D8D-B53526AB4338}">
      <dgm:prSet/>
      <dgm:spPr/>
      <dgm:t>
        <a:bodyPr/>
        <a:lstStyle/>
        <a:p>
          <a:endParaRPr lang="en-US"/>
        </a:p>
      </dgm:t>
    </dgm:pt>
    <dgm:pt modelId="{67D69C0E-5F39-4414-987A-08310FF3188B}" type="pres">
      <dgm:prSet presAssocID="{16B7940A-D013-44C9-A288-543F33604A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6A749D-881F-417A-89CC-E57D37B49FE5}" type="pres">
      <dgm:prSet presAssocID="{D5925FD9-6709-4D1B-8A73-9768ACED71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746F5A-585D-47B2-BF68-E2729B335207}" type="pres">
      <dgm:prSet presAssocID="{8D53F03D-961E-4DE5-8970-ED84880F5888}" presName="sibTrans" presStyleCnt="0"/>
      <dgm:spPr/>
    </dgm:pt>
    <dgm:pt modelId="{C2E309D2-F056-409D-A046-CC170EF2837D}" type="pres">
      <dgm:prSet presAssocID="{BBFE3840-3690-494D-B7A2-41B1BC505A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AD36B7-C5F3-4577-AED3-020D8209BA17}" type="pres">
      <dgm:prSet presAssocID="{84032BCD-6651-4190-9877-51A343C2CE03}" presName="sibTrans" presStyleCnt="0"/>
      <dgm:spPr/>
    </dgm:pt>
    <dgm:pt modelId="{784CDD21-4906-480A-BBD1-84D8D8FF9C8D}" type="pres">
      <dgm:prSet presAssocID="{80712CEA-6940-4B1C-AE87-66FDA26BB5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1C7B84-5042-49F3-81C3-C4F31EFC32DC}" srcId="{16B7940A-D013-44C9-A288-543F33604ACF}" destId="{BBFE3840-3690-494D-B7A2-41B1BC505A50}" srcOrd="1" destOrd="0" parTransId="{F846BCE8-9150-46DE-B676-F390CA5FA12B}" sibTransId="{84032BCD-6651-4190-9877-51A343C2CE03}"/>
    <dgm:cxn modelId="{C4F8E171-D58B-4C37-9F52-14576425344D}" srcId="{16B7940A-D013-44C9-A288-543F33604ACF}" destId="{D5925FD9-6709-4D1B-8A73-9768ACED715E}" srcOrd="0" destOrd="0" parTransId="{264224DE-AAF2-4752-84B1-5FE481A8A3C6}" sibTransId="{8D53F03D-961E-4DE5-8970-ED84880F5888}"/>
    <dgm:cxn modelId="{C03E0F72-F91C-470D-BCD1-28848AFFDEBE}" type="presOf" srcId="{D5925FD9-6709-4D1B-8A73-9768ACED715E}" destId="{F56A749D-881F-417A-89CC-E57D37B49FE5}" srcOrd="0" destOrd="0" presId="urn:microsoft.com/office/officeart/2005/8/layout/default"/>
    <dgm:cxn modelId="{AF8B854C-EF08-4DC5-9C95-530B79B34263}" type="presOf" srcId="{80712CEA-6940-4B1C-AE87-66FDA26BB5F9}" destId="{784CDD21-4906-480A-BBD1-84D8D8FF9C8D}" srcOrd="0" destOrd="0" presId="urn:microsoft.com/office/officeart/2005/8/layout/default"/>
    <dgm:cxn modelId="{8B4C647B-EBD9-4A7D-8F1E-99C21AD37BFD}" type="presOf" srcId="{BBFE3840-3690-494D-B7A2-41B1BC505A50}" destId="{C2E309D2-F056-409D-A046-CC170EF2837D}" srcOrd="0" destOrd="0" presId="urn:microsoft.com/office/officeart/2005/8/layout/default"/>
    <dgm:cxn modelId="{1A9E94FF-F350-444D-8D8D-B53526AB4338}" srcId="{16B7940A-D013-44C9-A288-543F33604ACF}" destId="{80712CEA-6940-4B1C-AE87-66FDA26BB5F9}" srcOrd="2" destOrd="0" parTransId="{37692803-224B-47B0-B618-CE9649A44544}" sibTransId="{62AA5B33-0DDA-406F-B5E6-890FEFFC822D}"/>
    <dgm:cxn modelId="{198D6564-0428-47F6-A791-F072957F3919}" type="presOf" srcId="{16B7940A-D013-44C9-A288-543F33604ACF}" destId="{67D69C0E-5F39-4414-987A-08310FF3188B}" srcOrd="0" destOrd="0" presId="urn:microsoft.com/office/officeart/2005/8/layout/default"/>
    <dgm:cxn modelId="{A64A69C7-D692-4D45-AB2A-9E1BEBDEFEC0}" type="presParOf" srcId="{67D69C0E-5F39-4414-987A-08310FF3188B}" destId="{F56A749D-881F-417A-89CC-E57D37B49FE5}" srcOrd="0" destOrd="0" presId="urn:microsoft.com/office/officeart/2005/8/layout/default"/>
    <dgm:cxn modelId="{C9BF95B2-F851-4769-B8C2-266724C1C32A}" type="presParOf" srcId="{67D69C0E-5F39-4414-987A-08310FF3188B}" destId="{7B746F5A-585D-47B2-BF68-E2729B335207}" srcOrd="1" destOrd="0" presId="urn:microsoft.com/office/officeart/2005/8/layout/default"/>
    <dgm:cxn modelId="{25DF1088-0C61-4358-9FEC-6B05541952E9}" type="presParOf" srcId="{67D69C0E-5F39-4414-987A-08310FF3188B}" destId="{C2E309D2-F056-409D-A046-CC170EF2837D}" srcOrd="2" destOrd="0" presId="urn:microsoft.com/office/officeart/2005/8/layout/default"/>
    <dgm:cxn modelId="{CAB9D75F-D325-44F2-8E52-CEE1B4323E9F}" type="presParOf" srcId="{67D69C0E-5F39-4414-987A-08310FF3188B}" destId="{38AD36B7-C5F3-4577-AED3-020D8209BA17}" srcOrd="3" destOrd="0" presId="urn:microsoft.com/office/officeart/2005/8/layout/default"/>
    <dgm:cxn modelId="{20F3CE2A-0CD4-45A9-AA5E-6E4CFCDC3F13}" type="presParOf" srcId="{67D69C0E-5F39-4414-987A-08310FF3188B}" destId="{784CDD21-4906-480A-BBD1-84D8D8FF9C8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BADB6A-6E35-4382-8D9E-41141214F4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BBD910-BEFE-416B-B5E6-C80991C11CB4}">
      <dgm:prSet phldrT="[Texto]"/>
      <dgm:spPr/>
      <dgm:t>
        <a:bodyPr/>
        <a:lstStyle/>
        <a:p>
          <a:r>
            <a:rPr lang="pt-BR" b="1" dirty="0"/>
            <a:t>Gestor Efetivo</a:t>
          </a:r>
          <a:endParaRPr lang="pt-BR" dirty="0"/>
        </a:p>
      </dgm:t>
    </dgm:pt>
    <dgm:pt modelId="{611BA8C3-0BFE-401C-8E05-9D525123BB59}" type="parTrans" cxnId="{738EECCA-A1F2-4188-A112-C349D24815E0}">
      <dgm:prSet/>
      <dgm:spPr/>
      <dgm:t>
        <a:bodyPr/>
        <a:lstStyle/>
        <a:p>
          <a:endParaRPr lang="pt-BR"/>
        </a:p>
      </dgm:t>
    </dgm:pt>
    <dgm:pt modelId="{BE1691D8-37E8-407E-AE98-75D54C54FE75}" type="sibTrans" cxnId="{738EECCA-A1F2-4188-A112-C349D24815E0}">
      <dgm:prSet/>
      <dgm:spPr/>
      <dgm:t>
        <a:bodyPr/>
        <a:lstStyle/>
        <a:p>
          <a:endParaRPr lang="pt-BR"/>
        </a:p>
      </dgm:t>
    </dgm:pt>
    <dgm:pt modelId="{833EAEBF-D243-40B8-A64F-34DAE9CCE4F9}">
      <dgm:prSet phldrT="[Texto]"/>
      <dgm:spPr/>
      <dgm:t>
        <a:bodyPr/>
        <a:lstStyle/>
        <a:p>
          <a:r>
            <a:rPr lang="pt-BR" dirty="0"/>
            <a:t>É difícil responsabilizar – PAD é processo moroso, pode reverter e gerar “inimigo eterno”;</a:t>
          </a:r>
        </a:p>
      </dgm:t>
    </dgm:pt>
    <dgm:pt modelId="{E1C64C54-846A-42E5-B21F-3DFBF3519362}" type="parTrans" cxnId="{847290FA-AFF1-4F62-9D27-F43336F80FFF}">
      <dgm:prSet/>
      <dgm:spPr/>
      <dgm:t>
        <a:bodyPr/>
        <a:lstStyle/>
        <a:p>
          <a:endParaRPr lang="pt-BR"/>
        </a:p>
      </dgm:t>
    </dgm:pt>
    <dgm:pt modelId="{CF67703C-C25A-431B-8D48-57C180D1A691}" type="sibTrans" cxnId="{847290FA-AFF1-4F62-9D27-F43336F80FFF}">
      <dgm:prSet/>
      <dgm:spPr/>
      <dgm:t>
        <a:bodyPr/>
        <a:lstStyle/>
        <a:p>
          <a:endParaRPr lang="pt-BR"/>
        </a:p>
      </dgm:t>
    </dgm:pt>
    <dgm:pt modelId="{502F2CC0-17DD-4B7E-A182-66B211E13884}">
      <dgm:prSet phldrT="[Texto]"/>
      <dgm:spPr/>
      <dgm:t>
        <a:bodyPr/>
        <a:lstStyle/>
        <a:p>
          <a:r>
            <a:rPr lang="pt-BR" dirty="0"/>
            <a:t>Medo do ”efeito DOU surpresa”  - Roda da fortuna.</a:t>
          </a:r>
        </a:p>
      </dgm:t>
    </dgm:pt>
    <dgm:pt modelId="{CE4C698D-30CB-4A69-A5A1-D846EC2A0545}" type="parTrans" cxnId="{921E5430-D46F-428A-8CAE-4673B47B797D}">
      <dgm:prSet/>
      <dgm:spPr/>
      <dgm:t>
        <a:bodyPr/>
        <a:lstStyle/>
        <a:p>
          <a:endParaRPr lang="pt-BR"/>
        </a:p>
      </dgm:t>
    </dgm:pt>
    <dgm:pt modelId="{3E54E5ED-CD5B-4F77-BB10-517AECB20808}" type="sibTrans" cxnId="{921E5430-D46F-428A-8CAE-4673B47B797D}">
      <dgm:prSet/>
      <dgm:spPr/>
      <dgm:t>
        <a:bodyPr/>
        <a:lstStyle/>
        <a:p>
          <a:endParaRPr lang="pt-BR"/>
        </a:p>
      </dgm:t>
    </dgm:pt>
    <dgm:pt modelId="{6BEC6E5D-FB9F-4EAE-A809-7256C1DEB709}">
      <dgm:prSet phldrT="[Texto]"/>
      <dgm:spPr/>
      <dgm:t>
        <a:bodyPr/>
        <a:lstStyle/>
        <a:p>
          <a:r>
            <a:rPr lang="pt-BR" dirty="0"/>
            <a:t>Servidor que é mal avaliado acaba trocando de avaliador de alguma forma durante o período do estágio probatório;</a:t>
          </a:r>
        </a:p>
      </dgm:t>
    </dgm:pt>
    <dgm:pt modelId="{7EB289B8-5A97-4F74-8BB3-2D7086B39F13}" type="parTrans" cxnId="{70FE4525-C015-4BAA-A09B-48DF74EC3FE4}">
      <dgm:prSet/>
      <dgm:spPr/>
      <dgm:t>
        <a:bodyPr/>
        <a:lstStyle/>
        <a:p>
          <a:endParaRPr lang="en-US"/>
        </a:p>
      </dgm:t>
    </dgm:pt>
    <dgm:pt modelId="{D3D0022E-A7B8-47A1-8546-583C32C95FCF}" type="sibTrans" cxnId="{70FE4525-C015-4BAA-A09B-48DF74EC3FE4}">
      <dgm:prSet/>
      <dgm:spPr/>
      <dgm:t>
        <a:bodyPr/>
        <a:lstStyle/>
        <a:p>
          <a:endParaRPr lang="en-US"/>
        </a:p>
      </dgm:t>
    </dgm:pt>
    <dgm:pt modelId="{451830D8-5D2C-402A-A4DC-B35640013D4B}" type="pres">
      <dgm:prSet presAssocID="{25BADB6A-6E35-4382-8D9E-41141214F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F177ED-81D9-4C26-9323-9C45AD9C8091}" type="pres">
      <dgm:prSet presAssocID="{06BBD910-BEFE-416B-B5E6-C80991C11C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4F111-486A-4308-8C2D-874DAF5EEDB1}" type="pres">
      <dgm:prSet presAssocID="{06BBD910-BEFE-416B-B5E6-C80991C11CB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737E27-2AFF-450A-92EC-0BFBFD105D10}" type="presOf" srcId="{06BBD910-BEFE-416B-B5E6-C80991C11CB4}" destId="{84F177ED-81D9-4C26-9323-9C45AD9C8091}" srcOrd="0" destOrd="0" presId="urn:microsoft.com/office/officeart/2005/8/layout/vList2"/>
    <dgm:cxn modelId="{C527F052-BD7B-4637-8610-5098F6B712F6}" type="presOf" srcId="{502F2CC0-17DD-4B7E-A182-66B211E13884}" destId="{CA84F111-486A-4308-8C2D-874DAF5EEDB1}" srcOrd="0" destOrd="2" presId="urn:microsoft.com/office/officeart/2005/8/layout/vList2"/>
    <dgm:cxn modelId="{70FE4525-C015-4BAA-A09B-48DF74EC3FE4}" srcId="{06BBD910-BEFE-416B-B5E6-C80991C11CB4}" destId="{6BEC6E5D-FB9F-4EAE-A809-7256C1DEB709}" srcOrd="0" destOrd="0" parTransId="{7EB289B8-5A97-4F74-8BB3-2D7086B39F13}" sibTransId="{D3D0022E-A7B8-47A1-8546-583C32C95FCF}"/>
    <dgm:cxn modelId="{921E5430-D46F-428A-8CAE-4673B47B797D}" srcId="{06BBD910-BEFE-416B-B5E6-C80991C11CB4}" destId="{502F2CC0-17DD-4B7E-A182-66B211E13884}" srcOrd="2" destOrd="0" parTransId="{CE4C698D-30CB-4A69-A5A1-D846EC2A0545}" sibTransId="{3E54E5ED-CD5B-4F77-BB10-517AECB20808}"/>
    <dgm:cxn modelId="{847290FA-AFF1-4F62-9D27-F43336F80FFF}" srcId="{06BBD910-BEFE-416B-B5E6-C80991C11CB4}" destId="{833EAEBF-D243-40B8-A64F-34DAE9CCE4F9}" srcOrd="1" destOrd="0" parTransId="{E1C64C54-846A-42E5-B21F-3DFBF3519362}" sibTransId="{CF67703C-C25A-431B-8D48-57C180D1A691}"/>
    <dgm:cxn modelId="{F3849D50-3D62-4833-9B53-258F47DEC562}" type="presOf" srcId="{6BEC6E5D-FB9F-4EAE-A809-7256C1DEB709}" destId="{CA84F111-486A-4308-8C2D-874DAF5EEDB1}" srcOrd="0" destOrd="0" presId="urn:microsoft.com/office/officeart/2005/8/layout/vList2"/>
    <dgm:cxn modelId="{4EBF4A9F-DF7E-4F9A-B81C-4D43FDCA0604}" type="presOf" srcId="{25BADB6A-6E35-4382-8D9E-41141214F408}" destId="{451830D8-5D2C-402A-A4DC-B35640013D4B}" srcOrd="0" destOrd="0" presId="urn:microsoft.com/office/officeart/2005/8/layout/vList2"/>
    <dgm:cxn modelId="{0B6D2CB5-3D30-40BD-BB3D-DD7220F8EFD0}" type="presOf" srcId="{833EAEBF-D243-40B8-A64F-34DAE9CCE4F9}" destId="{CA84F111-486A-4308-8C2D-874DAF5EEDB1}" srcOrd="0" destOrd="1" presId="urn:microsoft.com/office/officeart/2005/8/layout/vList2"/>
    <dgm:cxn modelId="{738EECCA-A1F2-4188-A112-C349D24815E0}" srcId="{25BADB6A-6E35-4382-8D9E-41141214F408}" destId="{06BBD910-BEFE-416B-B5E6-C80991C11CB4}" srcOrd="0" destOrd="0" parTransId="{611BA8C3-0BFE-401C-8E05-9D525123BB59}" sibTransId="{BE1691D8-37E8-407E-AE98-75D54C54FE75}"/>
    <dgm:cxn modelId="{1B17CC59-4EA6-4866-8BAD-82ECB975D325}" type="presParOf" srcId="{451830D8-5D2C-402A-A4DC-B35640013D4B}" destId="{84F177ED-81D9-4C26-9323-9C45AD9C8091}" srcOrd="0" destOrd="0" presId="urn:microsoft.com/office/officeart/2005/8/layout/vList2"/>
    <dgm:cxn modelId="{D26A7674-0969-4659-89A1-DE4FA036444E}" type="presParOf" srcId="{451830D8-5D2C-402A-A4DC-B35640013D4B}" destId="{CA84F111-486A-4308-8C2D-874DAF5EED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BADB6A-6E35-4382-8D9E-41141214F4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BBD910-BEFE-416B-B5E6-C80991C11CB4}">
      <dgm:prSet phldrT="[Texto]"/>
      <dgm:spPr/>
      <dgm:t>
        <a:bodyPr/>
        <a:lstStyle/>
        <a:p>
          <a:r>
            <a:rPr lang="pt-BR" b="1" dirty="0"/>
            <a:t>Gestor Sem Vínculo</a:t>
          </a:r>
          <a:endParaRPr lang="pt-BR" dirty="0"/>
        </a:p>
      </dgm:t>
    </dgm:pt>
    <dgm:pt modelId="{611BA8C3-0BFE-401C-8E05-9D525123BB59}" type="parTrans" cxnId="{738EECCA-A1F2-4188-A112-C349D24815E0}">
      <dgm:prSet/>
      <dgm:spPr/>
      <dgm:t>
        <a:bodyPr/>
        <a:lstStyle/>
        <a:p>
          <a:endParaRPr lang="pt-BR"/>
        </a:p>
      </dgm:t>
    </dgm:pt>
    <dgm:pt modelId="{BE1691D8-37E8-407E-AE98-75D54C54FE75}" type="sibTrans" cxnId="{738EECCA-A1F2-4188-A112-C349D24815E0}">
      <dgm:prSet/>
      <dgm:spPr/>
      <dgm:t>
        <a:bodyPr/>
        <a:lstStyle/>
        <a:p>
          <a:endParaRPr lang="pt-BR"/>
        </a:p>
      </dgm:t>
    </dgm:pt>
    <dgm:pt modelId="{833EAEBF-D243-40B8-A64F-34DAE9CCE4F9}">
      <dgm:prSet phldrT="[Texto]"/>
      <dgm:spPr/>
      <dgm:t>
        <a:bodyPr/>
        <a:lstStyle/>
        <a:p>
          <a:r>
            <a:rPr lang="pt-BR" dirty="0"/>
            <a:t>Muito custo de energia para um gestor com visão de curto prazo (pode sair do governo amanhã);</a:t>
          </a:r>
        </a:p>
      </dgm:t>
    </dgm:pt>
    <dgm:pt modelId="{E1C64C54-846A-42E5-B21F-3DFBF3519362}" type="parTrans" cxnId="{847290FA-AFF1-4F62-9D27-F43336F80FFF}">
      <dgm:prSet/>
      <dgm:spPr/>
      <dgm:t>
        <a:bodyPr/>
        <a:lstStyle/>
        <a:p>
          <a:endParaRPr lang="pt-BR"/>
        </a:p>
      </dgm:t>
    </dgm:pt>
    <dgm:pt modelId="{CF67703C-C25A-431B-8D48-57C180D1A691}" type="sibTrans" cxnId="{847290FA-AFF1-4F62-9D27-F43336F80FFF}">
      <dgm:prSet/>
      <dgm:spPr/>
      <dgm:t>
        <a:bodyPr/>
        <a:lstStyle/>
        <a:p>
          <a:endParaRPr lang="pt-BR"/>
        </a:p>
      </dgm:t>
    </dgm:pt>
    <dgm:pt modelId="{65EC8A70-E9C8-4533-A0B3-DF44A5979C67}">
      <dgm:prSet phldrT="[Texto]"/>
      <dgm:spPr/>
      <dgm:t>
        <a:bodyPr/>
        <a:lstStyle/>
        <a:p>
          <a:r>
            <a:rPr lang="pt-BR" dirty="0"/>
            <a:t>Necessidade de entregar resultados rapidamente.</a:t>
          </a:r>
        </a:p>
      </dgm:t>
    </dgm:pt>
    <dgm:pt modelId="{F81D83AF-6268-4954-A59E-F110452BAB74}" type="parTrans" cxnId="{C20A3992-EAEA-417C-82E7-3E0620A96C7E}">
      <dgm:prSet/>
      <dgm:spPr/>
      <dgm:t>
        <a:bodyPr/>
        <a:lstStyle/>
        <a:p>
          <a:endParaRPr lang="pt-BR"/>
        </a:p>
      </dgm:t>
    </dgm:pt>
    <dgm:pt modelId="{FC1C41D2-2D83-4F06-A48A-0A71132CAE25}" type="sibTrans" cxnId="{C20A3992-EAEA-417C-82E7-3E0620A96C7E}">
      <dgm:prSet/>
      <dgm:spPr/>
      <dgm:t>
        <a:bodyPr/>
        <a:lstStyle/>
        <a:p>
          <a:endParaRPr lang="pt-BR"/>
        </a:p>
      </dgm:t>
    </dgm:pt>
    <dgm:pt modelId="{451830D8-5D2C-402A-A4DC-B35640013D4B}" type="pres">
      <dgm:prSet presAssocID="{25BADB6A-6E35-4382-8D9E-41141214F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F177ED-81D9-4C26-9323-9C45AD9C8091}" type="pres">
      <dgm:prSet presAssocID="{06BBD910-BEFE-416B-B5E6-C80991C11C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4F111-486A-4308-8C2D-874DAF5EEDB1}" type="pres">
      <dgm:prSet presAssocID="{06BBD910-BEFE-416B-B5E6-C80991C11CB4}" presName="childText" presStyleLbl="revTx" presStyleIdx="0" presStyleCnt="1" custScaleY="1148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134641-BC4E-4AB3-A1DC-2868BAB5C6D7}" type="presOf" srcId="{833EAEBF-D243-40B8-A64F-34DAE9CCE4F9}" destId="{CA84F111-486A-4308-8C2D-874DAF5EEDB1}" srcOrd="0" destOrd="0" presId="urn:microsoft.com/office/officeart/2005/8/layout/vList2"/>
    <dgm:cxn modelId="{C20A3992-EAEA-417C-82E7-3E0620A96C7E}" srcId="{06BBD910-BEFE-416B-B5E6-C80991C11CB4}" destId="{65EC8A70-E9C8-4533-A0B3-DF44A5979C67}" srcOrd="1" destOrd="0" parTransId="{F81D83AF-6268-4954-A59E-F110452BAB74}" sibTransId="{FC1C41D2-2D83-4F06-A48A-0A71132CAE25}"/>
    <dgm:cxn modelId="{2F560BEB-5E6A-4B88-8ED9-BBF365E64BDE}" type="presOf" srcId="{25BADB6A-6E35-4382-8D9E-41141214F408}" destId="{451830D8-5D2C-402A-A4DC-B35640013D4B}" srcOrd="0" destOrd="0" presId="urn:microsoft.com/office/officeart/2005/8/layout/vList2"/>
    <dgm:cxn modelId="{847290FA-AFF1-4F62-9D27-F43336F80FFF}" srcId="{06BBD910-BEFE-416B-B5E6-C80991C11CB4}" destId="{833EAEBF-D243-40B8-A64F-34DAE9CCE4F9}" srcOrd="0" destOrd="0" parTransId="{E1C64C54-846A-42E5-B21F-3DFBF3519362}" sibTransId="{CF67703C-C25A-431B-8D48-57C180D1A691}"/>
    <dgm:cxn modelId="{B3B6516E-30ED-407F-BF6F-3E71ADCD7021}" type="presOf" srcId="{06BBD910-BEFE-416B-B5E6-C80991C11CB4}" destId="{84F177ED-81D9-4C26-9323-9C45AD9C8091}" srcOrd="0" destOrd="0" presId="urn:microsoft.com/office/officeart/2005/8/layout/vList2"/>
    <dgm:cxn modelId="{BD49D5BE-1EF5-4166-AEA2-17B9BFDBA1F0}" type="presOf" srcId="{65EC8A70-E9C8-4533-A0B3-DF44A5979C67}" destId="{CA84F111-486A-4308-8C2D-874DAF5EEDB1}" srcOrd="0" destOrd="1" presId="urn:microsoft.com/office/officeart/2005/8/layout/vList2"/>
    <dgm:cxn modelId="{738EECCA-A1F2-4188-A112-C349D24815E0}" srcId="{25BADB6A-6E35-4382-8D9E-41141214F408}" destId="{06BBD910-BEFE-416B-B5E6-C80991C11CB4}" srcOrd="0" destOrd="0" parTransId="{611BA8C3-0BFE-401C-8E05-9D525123BB59}" sibTransId="{BE1691D8-37E8-407E-AE98-75D54C54FE75}"/>
    <dgm:cxn modelId="{5A5561FD-540D-4581-BC89-902FDB3ECC0F}" type="presParOf" srcId="{451830D8-5D2C-402A-A4DC-B35640013D4B}" destId="{84F177ED-81D9-4C26-9323-9C45AD9C8091}" srcOrd="0" destOrd="0" presId="urn:microsoft.com/office/officeart/2005/8/layout/vList2"/>
    <dgm:cxn modelId="{24C555CE-E698-4DCB-BCB4-4B6832E3FF21}" type="presParOf" srcId="{451830D8-5D2C-402A-A4DC-B35640013D4B}" destId="{CA84F111-486A-4308-8C2D-874DAF5EED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CDCE41-05BB-4E29-80F7-7D9AACEAADF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42C2B-0554-4280-98E4-74734162316C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Melhorar avaliação de desempenho – indicadores e métricas</a:t>
          </a:r>
          <a:endParaRPr lang="en-US" dirty="0"/>
        </a:p>
      </dgm:t>
    </dgm:pt>
    <dgm:pt modelId="{8E4A96D3-4953-4F7C-9B0D-7A4A5FBDB7A5}" type="parTrans" cxnId="{F3663DF0-62F0-40BD-8538-3C302BA9461F}">
      <dgm:prSet/>
      <dgm:spPr/>
      <dgm:t>
        <a:bodyPr/>
        <a:lstStyle/>
        <a:p>
          <a:endParaRPr lang="en-US"/>
        </a:p>
      </dgm:t>
    </dgm:pt>
    <dgm:pt modelId="{B3227B76-0389-4BAD-A3AD-4136F5276EE3}" type="sibTrans" cxnId="{F3663DF0-62F0-40BD-8538-3C302BA9461F}">
      <dgm:prSet/>
      <dgm:spPr/>
      <dgm:t>
        <a:bodyPr/>
        <a:lstStyle/>
        <a:p>
          <a:endParaRPr lang="en-US"/>
        </a:p>
      </dgm:t>
    </dgm:pt>
    <dgm:pt modelId="{8CF44573-1473-4DD9-A0B4-FDF8139FDCBB}">
      <dgm:prSet/>
      <dgm:spPr/>
      <dgm:t>
        <a:bodyPr/>
        <a:lstStyle/>
        <a:p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Criar </a:t>
          </a:r>
          <a:r>
            <a:rPr lang="pt-BR">
              <a:latin typeface="Calibri" panose="020F0502020204030204" pitchFamily="34" charset="0"/>
              <a:cs typeface="Times New Roman" panose="02020603050405020304" pitchFamily="18" charset="0"/>
            </a:rPr>
            <a:t>incentivos para os melhores profissionais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D9122A9-44E4-4062-BC19-D9B872D469C2}" type="parTrans" cxnId="{E1EB98C3-33B8-430E-B5C2-77DA54207A23}">
      <dgm:prSet/>
      <dgm:spPr/>
      <dgm:t>
        <a:bodyPr/>
        <a:lstStyle/>
        <a:p>
          <a:endParaRPr lang="en-US"/>
        </a:p>
      </dgm:t>
    </dgm:pt>
    <dgm:pt modelId="{F8900F76-EA9E-4A09-B3EF-1A2FB621EA37}" type="sibTrans" cxnId="{E1EB98C3-33B8-430E-B5C2-77DA54207A23}">
      <dgm:prSet/>
      <dgm:spPr/>
      <dgm:t>
        <a:bodyPr/>
        <a:lstStyle/>
        <a:p>
          <a:endParaRPr lang="en-US"/>
        </a:p>
      </dgm:t>
    </dgm:pt>
    <dgm:pt modelId="{DD0FE4E6-2C31-4DB7-A2DE-B2E8232369C4}">
      <dgm:prSet/>
      <dgm:spPr/>
      <dgm:t>
        <a:bodyPr/>
        <a:lstStyle/>
        <a:p>
          <a:r>
            <a:rPr lang="pt-BR">
              <a:latin typeface="Calibri" panose="020F0502020204030204" pitchFamily="34" charset="0"/>
              <a:cs typeface="Times New Roman" panose="02020603050405020304" pitchFamily="18" charset="0"/>
            </a:rPr>
            <a:t>Alongar as carreiras para que o servidor não chegue ao topo com poucos anos de trabalho.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04EF1BF-B58E-4811-A226-95C6CBD62636}" type="parTrans" cxnId="{E9BBE621-BC86-4ABB-86B6-F4189C3551F7}">
      <dgm:prSet/>
      <dgm:spPr/>
      <dgm:t>
        <a:bodyPr/>
        <a:lstStyle/>
        <a:p>
          <a:endParaRPr lang="en-US"/>
        </a:p>
      </dgm:t>
    </dgm:pt>
    <dgm:pt modelId="{0D27F6F3-0D4F-45C3-96D9-19CFE49FAE99}" type="sibTrans" cxnId="{E9BBE621-BC86-4ABB-86B6-F4189C3551F7}">
      <dgm:prSet/>
      <dgm:spPr/>
      <dgm:t>
        <a:bodyPr/>
        <a:lstStyle/>
        <a:p>
          <a:endParaRPr lang="en-US"/>
        </a:p>
      </dgm:t>
    </dgm:pt>
    <dgm:pt modelId="{9F0916A2-2834-47A0-9098-9689DFD7A95A}">
      <dgm:prSet/>
      <dgm:spPr/>
      <dgm:t>
        <a:bodyPr/>
        <a:lstStyle/>
        <a:p>
          <a:r>
            <a:rPr lang="pt-BR">
              <a:latin typeface="Calibri" panose="020F0502020204030204" pitchFamily="34" charset="0"/>
              <a:cs typeface="Times New Roman" panose="02020603050405020304" pitchFamily="18" charset="0"/>
            </a:rPr>
            <a:t>Remuneração variável 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5A9CD2F-F227-4431-B30E-B0D38EFF314F}" type="parTrans" cxnId="{44938F82-A36C-45EA-880E-FAE74EA1F4DE}">
      <dgm:prSet/>
      <dgm:spPr/>
      <dgm:t>
        <a:bodyPr/>
        <a:lstStyle/>
        <a:p>
          <a:endParaRPr lang="en-US"/>
        </a:p>
      </dgm:t>
    </dgm:pt>
    <dgm:pt modelId="{0A797F78-AB43-43EC-8D03-68C3002BA0CD}" type="sibTrans" cxnId="{44938F82-A36C-45EA-880E-FAE74EA1F4DE}">
      <dgm:prSet/>
      <dgm:spPr/>
      <dgm:t>
        <a:bodyPr/>
        <a:lstStyle/>
        <a:p>
          <a:endParaRPr lang="en-US"/>
        </a:p>
      </dgm:t>
    </dgm:pt>
    <dgm:pt modelId="{48562D78-4B28-4CF2-B8B9-F0155C6AC24A}">
      <dgm:prSet/>
      <dgm:spPr/>
      <dgm:t>
        <a:bodyPr/>
        <a:lstStyle/>
        <a:p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Critérios meritocráticos mínimos para acesso a cargos executivos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4B5AAB0-78EC-44A0-8BED-CA3A9A2AC288}" type="parTrans" cxnId="{0C09DB9A-7A41-4E82-ABE0-72807F091D96}">
      <dgm:prSet/>
      <dgm:spPr/>
      <dgm:t>
        <a:bodyPr/>
        <a:lstStyle/>
        <a:p>
          <a:endParaRPr lang="en-US"/>
        </a:p>
      </dgm:t>
    </dgm:pt>
    <dgm:pt modelId="{35D172D0-4F32-47A3-84E4-B55AACEE036C}" type="sibTrans" cxnId="{0C09DB9A-7A41-4E82-ABE0-72807F091D96}">
      <dgm:prSet/>
      <dgm:spPr/>
      <dgm:t>
        <a:bodyPr/>
        <a:lstStyle/>
        <a:p>
          <a:endParaRPr lang="en-US"/>
        </a:p>
      </dgm:t>
    </dgm:pt>
    <dgm:pt modelId="{33A76DAF-541B-4076-A34F-2CF76E2A3E59}">
      <dgm:prSet/>
      <dgm:spPr/>
      <dgm:t>
        <a:bodyPr/>
        <a:lstStyle/>
        <a:p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Maior investimento/foco no desenvolvimento profissional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1AD31F0-C6A1-47F0-8E02-60417AF8ABD8}" type="parTrans" cxnId="{94771EBC-C9E0-4146-A024-BA3391CB5F38}">
      <dgm:prSet/>
      <dgm:spPr/>
      <dgm:t>
        <a:bodyPr/>
        <a:lstStyle/>
        <a:p>
          <a:endParaRPr lang="en-US"/>
        </a:p>
      </dgm:t>
    </dgm:pt>
    <dgm:pt modelId="{2DFB8775-6FAD-47C1-A553-9A62C459160F}" type="sibTrans" cxnId="{94771EBC-C9E0-4146-A024-BA3391CB5F38}">
      <dgm:prSet/>
      <dgm:spPr/>
      <dgm:t>
        <a:bodyPr/>
        <a:lstStyle/>
        <a:p>
          <a:endParaRPr lang="en-US"/>
        </a:p>
      </dgm:t>
    </dgm:pt>
    <dgm:pt modelId="{8254C916-6B67-48FD-8FDC-B4A3174DC93E}">
      <dgm:prSet/>
      <dgm:spPr/>
      <dgm:t>
        <a:bodyPr/>
        <a:lstStyle/>
        <a:p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Incentivos “intangíveis” (flexibilidade de horário, de localização, prêmios honoríficos, etc.)</a:t>
          </a:r>
          <a:endParaRPr lang="pt-B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87FB467-591B-49FD-8A2A-C2956F0D67A7}" type="parTrans" cxnId="{DDADE9D8-8A60-40D1-AAFA-FD956E572C4E}">
      <dgm:prSet/>
      <dgm:spPr/>
      <dgm:t>
        <a:bodyPr/>
        <a:lstStyle/>
        <a:p>
          <a:endParaRPr lang="en-US"/>
        </a:p>
      </dgm:t>
    </dgm:pt>
    <dgm:pt modelId="{9C0AE85B-B74D-40C3-9273-BB50856C5DEA}" type="sibTrans" cxnId="{DDADE9D8-8A60-40D1-AAFA-FD956E572C4E}">
      <dgm:prSet/>
      <dgm:spPr/>
      <dgm:t>
        <a:bodyPr/>
        <a:lstStyle/>
        <a:p>
          <a:endParaRPr lang="en-US"/>
        </a:p>
      </dgm:t>
    </dgm:pt>
    <dgm:pt modelId="{4F8BA90E-2D09-4DF4-9F57-F451C12EFC3B}" type="pres">
      <dgm:prSet presAssocID="{4DCDCE41-05BB-4E29-80F7-7D9AACEAAD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44AA8C-EFD1-4C09-8339-246CE0E64429}" type="pres">
      <dgm:prSet presAssocID="{69242C2B-0554-4280-98E4-74734162316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929EF5-ABF5-45DA-9503-35B8BE2F3765}" type="pres">
      <dgm:prSet presAssocID="{B3227B76-0389-4BAD-A3AD-4136F5276EE3}" presName="sibTrans" presStyleCnt="0"/>
      <dgm:spPr/>
    </dgm:pt>
    <dgm:pt modelId="{2DA32764-BAFC-47E0-B2B8-D9A0F188A3BD}" type="pres">
      <dgm:prSet presAssocID="{8CF44573-1473-4DD9-A0B4-FDF8139FDCB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EB5B87-3B21-4F21-95AC-5E515E9E078C}" type="pres">
      <dgm:prSet presAssocID="{F8900F76-EA9E-4A09-B3EF-1A2FB621EA37}" presName="sibTrans" presStyleCnt="0"/>
      <dgm:spPr/>
    </dgm:pt>
    <dgm:pt modelId="{087E1BFB-93DC-45A1-8843-B541EC968A73}" type="pres">
      <dgm:prSet presAssocID="{DD0FE4E6-2C31-4DB7-A2DE-B2E8232369C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A07D7E-D32D-471F-84DB-8FF9BFB4E850}" type="pres">
      <dgm:prSet presAssocID="{0D27F6F3-0D4F-45C3-96D9-19CFE49FAE99}" presName="sibTrans" presStyleCnt="0"/>
      <dgm:spPr/>
    </dgm:pt>
    <dgm:pt modelId="{DB53AD2F-BE79-418A-AA29-EA2D30CE64B2}" type="pres">
      <dgm:prSet presAssocID="{9F0916A2-2834-47A0-9098-9689DFD7A95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94B2EF-D9FA-4F86-A779-D21FFE97C322}" type="pres">
      <dgm:prSet presAssocID="{0A797F78-AB43-43EC-8D03-68C3002BA0CD}" presName="sibTrans" presStyleCnt="0"/>
      <dgm:spPr/>
    </dgm:pt>
    <dgm:pt modelId="{8E97BD48-BAC3-44A4-BD04-D63E155C0B6D}" type="pres">
      <dgm:prSet presAssocID="{48562D78-4B28-4CF2-B8B9-F0155C6AC24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7DB37B-405E-427F-B85C-5ABBCF7C2A6E}" type="pres">
      <dgm:prSet presAssocID="{35D172D0-4F32-47A3-84E4-B55AACEE036C}" presName="sibTrans" presStyleCnt="0"/>
      <dgm:spPr/>
    </dgm:pt>
    <dgm:pt modelId="{C358BEC7-01DE-43AA-BB03-2716DB2A5A32}" type="pres">
      <dgm:prSet presAssocID="{33A76DAF-541B-4076-A34F-2CF76E2A3E5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78497-0033-4CC3-95EB-D5A674DE3AA1}" type="pres">
      <dgm:prSet presAssocID="{2DFB8775-6FAD-47C1-A553-9A62C459160F}" presName="sibTrans" presStyleCnt="0"/>
      <dgm:spPr/>
    </dgm:pt>
    <dgm:pt modelId="{D63FA251-9AF1-4DD9-8906-841C312406A7}" type="pres">
      <dgm:prSet presAssocID="{8254C916-6B67-48FD-8FDC-B4A3174DC93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09DB9A-7A41-4E82-ABE0-72807F091D96}" srcId="{4DCDCE41-05BB-4E29-80F7-7D9AACEAADFD}" destId="{48562D78-4B28-4CF2-B8B9-F0155C6AC24A}" srcOrd="4" destOrd="0" parTransId="{74B5AAB0-78EC-44A0-8BED-CA3A9A2AC288}" sibTransId="{35D172D0-4F32-47A3-84E4-B55AACEE036C}"/>
    <dgm:cxn modelId="{F3663DF0-62F0-40BD-8538-3C302BA9461F}" srcId="{4DCDCE41-05BB-4E29-80F7-7D9AACEAADFD}" destId="{69242C2B-0554-4280-98E4-74734162316C}" srcOrd="0" destOrd="0" parTransId="{8E4A96D3-4953-4F7C-9B0D-7A4A5FBDB7A5}" sibTransId="{B3227B76-0389-4BAD-A3AD-4136F5276EE3}"/>
    <dgm:cxn modelId="{E9BBE621-BC86-4ABB-86B6-F4189C3551F7}" srcId="{4DCDCE41-05BB-4E29-80F7-7D9AACEAADFD}" destId="{DD0FE4E6-2C31-4DB7-A2DE-B2E8232369C4}" srcOrd="2" destOrd="0" parTransId="{204EF1BF-B58E-4811-A226-95C6CBD62636}" sibTransId="{0D27F6F3-0D4F-45C3-96D9-19CFE49FAE99}"/>
    <dgm:cxn modelId="{DDADE9D8-8A60-40D1-AAFA-FD956E572C4E}" srcId="{4DCDCE41-05BB-4E29-80F7-7D9AACEAADFD}" destId="{8254C916-6B67-48FD-8FDC-B4A3174DC93E}" srcOrd="6" destOrd="0" parTransId="{E87FB467-591B-49FD-8A2A-C2956F0D67A7}" sibTransId="{9C0AE85B-B74D-40C3-9273-BB50856C5DEA}"/>
    <dgm:cxn modelId="{A32626D0-2F6D-434F-A8D5-964191C31772}" type="presOf" srcId="{DD0FE4E6-2C31-4DB7-A2DE-B2E8232369C4}" destId="{087E1BFB-93DC-45A1-8843-B541EC968A73}" srcOrd="0" destOrd="0" presId="urn:microsoft.com/office/officeart/2005/8/layout/default"/>
    <dgm:cxn modelId="{44938F82-A36C-45EA-880E-FAE74EA1F4DE}" srcId="{4DCDCE41-05BB-4E29-80F7-7D9AACEAADFD}" destId="{9F0916A2-2834-47A0-9098-9689DFD7A95A}" srcOrd="3" destOrd="0" parTransId="{E5A9CD2F-F227-4431-B30E-B0D38EFF314F}" sibTransId="{0A797F78-AB43-43EC-8D03-68C3002BA0CD}"/>
    <dgm:cxn modelId="{88244CA7-A952-40A1-9DB7-5201397992DF}" type="presOf" srcId="{48562D78-4B28-4CF2-B8B9-F0155C6AC24A}" destId="{8E97BD48-BAC3-44A4-BD04-D63E155C0B6D}" srcOrd="0" destOrd="0" presId="urn:microsoft.com/office/officeart/2005/8/layout/default"/>
    <dgm:cxn modelId="{4A0A3C2E-02EB-45D7-A871-2B7AB25DD2E5}" type="presOf" srcId="{8254C916-6B67-48FD-8FDC-B4A3174DC93E}" destId="{D63FA251-9AF1-4DD9-8906-841C312406A7}" srcOrd="0" destOrd="0" presId="urn:microsoft.com/office/officeart/2005/8/layout/default"/>
    <dgm:cxn modelId="{E1EB98C3-33B8-430E-B5C2-77DA54207A23}" srcId="{4DCDCE41-05BB-4E29-80F7-7D9AACEAADFD}" destId="{8CF44573-1473-4DD9-A0B4-FDF8139FDCBB}" srcOrd="1" destOrd="0" parTransId="{FD9122A9-44E4-4062-BC19-D9B872D469C2}" sibTransId="{F8900F76-EA9E-4A09-B3EF-1A2FB621EA37}"/>
    <dgm:cxn modelId="{94771EBC-C9E0-4146-A024-BA3391CB5F38}" srcId="{4DCDCE41-05BB-4E29-80F7-7D9AACEAADFD}" destId="{33A76DAF-541B-4076-A34F-2CF76E2A3E59}" srcOrd="5" destOrd="0" parTransId="{01AD31F0-C6A1-47F0-8E02-60417AF8ABD8}" sibTransId="{2DFB8775-6FAD-47C1-A553-9A62C459160F}"/>
    <dgm:cxn modelId="{AEA74111-4CA4-4DF7-A4EE-C9B97EDD3890}" type="presOf" srcId="{33A76DAF-541B-4076-A34F-2CF76E2A3E59}" destId="{C358BEC7-01DE-43AA-BB03-2716DB2A5A32}" srcOrd="0" destOrd="0" presId="urn:microsoft.com/office/officeart/2005/8/layout/default"/>
    <dgm:cxn modelId="{F17CAB4E-31DE-43F9-ABC8-39CE2788F2E7}" type="presOf" srcId="{9F0916A2-2834-47A0-9098-9689DFD7A95A}" destId="{DB53AD2F-BE79-418A-AA29-EA2D30CE64B2}" srcOrd="0" destOrd="0" presId="urn:microsoft.com/office/officeart/2005/8/layout/default"/>
    <dgm:cxn modelId="{15FFE640-1187-4D1D-A5B7-995F2C9C51FA}" type="presOf" srcId="{8CF44573-1473-4DD9-A0B4-FDF8139FDCBB}" destId="{2DA32764-BAFC-47E0-B2B8-D9A0F188A3BD}" srcOrd="0" destOrd="0" presId="urn:microsoft.com/office/officeart/2005/8/layout/default"/>
    <dgm:cxn modelId="{62C906C2-A3EB-4DE0-83EB-A025EFAF73F3}" type="presOf" srcId="{4DCDCE41-05BB-4E29-80F7-7D9AACEAADFD}" destId="{4F8BA90E-2D09-4DF4-9F57-F451C12EFC3B}" srcOrd="0" destOrd="0" presId="urn:microsoft.com/office/officeart/2005/8/layout/default"/>
    <dgm:cxn modelId="{D6C6E826-FA3E-4396-B39A-3CC12A9DFCA1}" type="presOf" srcId="{69242C2B-0554-4280-98E4-74734162316C}" destId="{FD44AA8C-EFD1-4C09-8339-246CE0E64429}" srcOrd="0" destOrd="0" presId="urn:microsoft.com/office/officeart/2005/8/layout/default"/>
    <dgm:cxn modelId="{72D6D1F5-61BC-4CED-88E7-16B680DB8376}" type="presParOf" srcId="{4F8BA90E-2D09-4DF4-9F57-F451C12EFC3B}" destId="{FD44AA8C-EFD1-4C09-8339-246CE0E64429}" srcOrd="0" destOrd="0" presId="urn:microsoft.com/office/officeart/2005/8/layout/default"/>
    <dgm:cxn modelId="{C62CDC6F-7190-4682-B8C3-22DDC1072B28}" type="presParOf" srcId="{4F8BA90E-2D09-4DF4-9F57-F451C12EFC3B}" destId="{B1929EF5-ABF5-45DA-9503-35B8BE2F3765}" srcOrd="1" destOrd="0" presId="urn:microsoft.com/office/officeart/2005/8/layout/default"/>
    <dgm:cxn modelId="{6A130625-91BF-4A26-AB1A-B692BB88920D}" type="presParOf" srcId="{4F8BA90E-2D09-4DF4-9F57-F451C12EFC3B}" destId="{2DA32764-BAFC-47E0-B2B8-D9A0F188A3BD}" srcOrd="2" destOrd="0" presId="urn:microsoft.com/office/officeart/2005/8/layout/default"/>
    <dgm:cxn modelId="{249AE13E-56A1-483C-8BCF-363DD0BE0F3A}" type="presParOf" srcId="{4F8BA90E-2D09-4DF4-9F57-F451C12EFC3B}" destId="{C5EB5B87-3B21-4F21-95AC-5E515E9E078C}" srcOrd="3" destOrd="0" presId="urn:microsoft.com/office/officeart/2005/8/layout/default"/>
    <dgm:cxn modelId="{7F5871D1-530E-4F16-9A34-8DBC9452C12C}" type="presParOf" srcId="{4F8BA90E-2D09-4DF4-9F57-F451C12EFC3B}" destId="{087E1BFB-93DC-45A1-8843-B541EC968A73}" srcOrd="4" destOrd="0" presId="urn:microsoft.com/office/officeart/2005/8/layout/default"/>
    <dgm:cxn modelId="{1EB81A6E-A105-4883-8DB7-7F9905498B34}" type="presParOf" srcId="{4F8BA90E-2D09-4DF4-9F57-F451C12EFC3B}" destId="{6EA07D7E-D32D-471F-84DB-8FF9BFB4E850}" srcOrd="5" destOrd="0" presId="urn:microsoft.com/office/officeart/2005/8/layout/default"/>
    <dgm:cxn modelId="{20F603EE-5198-4150-846B-3D59BEEF5AAB}" type="presParOf" srcId="{4F8BA90E-2D09-4DF4-9F57-F451C12EFC3B}" destId="{DB53AD2F-BE79-418A-AA29-EA2D30CE64B2}" srcOrd="6" destOrd="0" presId="urn:microsoft.com/office/officeart/2005/8/layout/default"/>
    <dgm:cxn modelId="{C2D5BD2F-D1DF-4E6E-89EB-70B74A06835C}" type="presParOf" srcId="{4F8BA90E-2D09-4DF4-9F57-F451C12EFC3B}" destId="{1594B2EF-D9FA-4F86-A779-D21FFE97C322}" srcOrd="7" destOrd="0" presId="urn:microsoft.com/office/officeart/2005/8/layout/default"/>
    <dgm:cxn modelId="{DD1F6004-3068-4453-ADCF-E283FFC21B35}" type="presParOf" srcId="{4F8BA90E-2D09-4DF4-9F57-F451C12EFC3B}" destId="{8E97BD48-BAC3-44A4-BD04-D63E155C0B6D}" srcOrd="8" destOrd="0" presId="urn:microsoft.com/office/officeart/2005/8/layout/default"/>
    <dgm:cxn modelId="{24ABD11A-FA0D-4575-88A1-B0BEA1046BEC}" type="presParOf" srcId="{4F8BA90E-2D09-4DF4-9F57-F451C12EFC3B}" destId="{D77DB37B-405E-427F-B85C-5ABBCF7C2A6E}" srcOrd="9" destOrd="0" presId="urn:microsoft.com/office/officeart/2005/8/layout/default"/>
    <dgm:cxn modelId="{E50167D6-C3B6-439F-B5F8-EA72B3D14F15}" type="presParOf" srcId="{4F8BA90E-2D09-4DF4-9F57-F451C12EFC3B}" destId="{C358BEC7-01DE-43AA-BB03-2716DB2A5A32}" srcOrd="10" destOrd="0" presId="urn:microsoft.com/office/officeart/2005/8/layout/default"/>
    <dgm:cxn modelId="{C2F26CF0-2706-4C1F-B759-23BD13197514}" type="presParOf" srcId="{4F8BA90E-2D09-4DF4-9F57-F451C12EFC3B}" destId="{5E178497-0033-4CC3-95EB-D5A674DE3AA1}" srcOrd="11" destOrd="0" presId="urn:microsoft.com/office/officeart/2005/8/layout/default"/>
    <dgm:cxn modelId="{CDB10548-429C-4DCB-91E4-0A0E670E6E65}" type="presParOf" srcId="{4F8BA90E-2D09-4DF4-9F57-F451C12EFC3B}" destId="{D63FA251-9AF1-4DD9-8906-841C312406A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975E77-7192-490C-84AC-38E378E7012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DE72BF-C374-4D88-B652-456E8E4F36BE}">
      <dgm:prSet phldrT="[Texto]"/>
      <dgm:spPr/>
      <dgm:t>
        <a:bodyPr/>
        <a:lstStyle/>
        <a:p>
          <a:r>
            <a:rPr lang="pt-BR" dirty="0"/>
            <a:t>Foco e comunicação das medidas está muito mais no custo e penalizações do que nos incentivos positivos. “chicote sim...agora, cenoura talvez...quem sabe depois?”</a:t>
          </a:r>
          <a:endParaRPr lang="en-US" dirty="0"/>
        </a:p>
      </dgm:t>
    </dgm:pt>
    <dgm:pt modelId="{D025BE8E-A4AB-4B87-824A-A092BF6B1BCA}" type="parTrans" cxnId="{D73A994C-FE36-4743-B6E2-FA714B438BC4}">
      <dgm:prSet/>
      <dgm:spPr/>
      <dgm:t>
        <a:bodyPr/>
        <a:lstStyle/>
        <a:p>
          <a:endParaRPr lang="en-US"/>
        </a:p>
      </dgm:t>
    </dgm:pt>
    <dgm:pt modelId="{0278EABF-83D3-45C6-88CF-A00E35D6D624}" type="sibTrans" cxnId="{D73A994C-FE36-4743-B6E2-FA714B438BC4}">
      <dgm:prSet/>
      <dgm:spPr/>
      <dgm:t>
        <a:bodyPr/>
        <a:lstStyle/>
        <a:p>
          <a:endParaRPr lang="en-US"/>
        </a:p>
      </dgm:t>
    </dgm:pt>
    <dgm:pt modelId="{6F9BB031-877E-411D-B1FD-C31BE74C6714}">
      <dgm:prSet/>
      <dgm:spPr/>
      <dgm:t>
        <a:bodyPr/>
        <a:lstStyle/>
        <a:p>
          <a:r>
            <a:rPr lang="pt-BR" dirty="0"/>
            <a:t>Medidas são vendidas como ações para acabar com privilégios, que existem, mas são localizados. </a:t>
          </a:r>
        </a:p>
      </dgm:t>
    </dgm:pt>
    <dgm:pt modelId="{17F92B42-11EF-4610-90DF-3BF3BCE2645A}" type="parTrans" cxnId="{1C60AB5E-BC93-496C-B236-091222038E26}">
      <dgm:prSet/>
      <dgm:spPr/>
      <dgm:t>
        <a:bodyPr/>
        <a:lstStyle/>
        <a:p>
          <a:endParaRPr lang="en-US"/>
        </a:p>
      </dgm:t>
    </dgm:pt>
    <dgm:pt modelId="{E669D125-6119-4AE6-888C-AA33336CB083}" type="sibTrans" cxnId="{1C60AB5E-BC93-496C-B236-091222038E26}">
      <dgm:prSet/>
      <dgm:spPr/>
      <dgm:t>
        <a:bodyPr/>
        <a:lstStyle/>
        <a:p>
          <a:endParaRPr lang="en-US"/>
        </a:p>
      </dgm:t>
    </dgm:pt>
    <dgm:pt modelId="{DDD876EC-0891-4DFD-B30A-1128AF0D9E11}">
      <dgm:prSet/>
      <dgm:spPr/>
      <dgm:t>
        <a:bodyPr/>
        <a:lstStyle/>
        <a:p>
          <a:r>
            <a:rPr lang="pt-BR" dirty="0"/>
            <a:t>Se servidor enxergar as medidas somente como ataque direto, irá bloquear esforços e não veremos resultados palpáveis. </a:t>
          </a:r>
        </a:p>
      </dgm:t>
    </dgm:pt>
    <dgm:pt modelId="{B329950D-A546-4C6A-8937-AABBFFC5DF57}" type="parTrans" cxnId="{18374BC4-CDA9-4339-A60E-DDE4DC8696E5}">
      <dgm:prSet/>
      <dgm:spPr/>
      <dgm:t>
        <a:bodyPr/>
        <a:lstStyle/>
        <a:p>
          <a:endParaRPr lang="en-US"/>
        </a:p>
      </dgm:t>
    </dgm:pt>
    <dgm:pt modelId="{1E7CF730-A77F-4DF6-BBCB-C98A581524A6}" type="sibTrans" cxnId="{18374BC4-CDA9-4339-A60E-DDE4DC8696E5}">
      <dgm:prSet/>
      <dgm:spPr/>
      <dgm:t>
        <a:bodyPr/>
        <a:lstStyle/>
        <a:p>
          <a:endParaRPr lang="en-US"/>
        </a:p>
      </dgm:t>
    </dgm:pt>
    <dgm:pt modelId="{8C7E9DAA-38F2-456C-A1E7-738EB96CE738}">
      <dgm:prSet/>
      <dgm:spPr/>
      <dgm:t>
        <a:bodyPr/>
        <a:lstStyle/>
        <a:p>
          <a:r>
            <a:rPr lang="pt-BR" dirty="0"/>
            <a:t>Reforma precisa de ”aliados na máquina”, que só virão com perspectiva de ganhos e valorização para os que produzem. </a:t>
          </a:r>
        </a:p>
      </dgm:t>
    </dgm:pt>
    <dgm:pt modelId="{792FC851-FC48-45D7-800E-DC96F82DCEB5}" type="parTrans" cxnId="{3082BC98-9362-46DF-9A4E-1E9B234EE671}">
      <dgm:prSet/>
      <dgm:spPr/>
      <dgm:t>
        <a:bodyPr/>
        <a:lstStyle/>
        <a:p>
          <a:endParaRPr lang="en-US"/>
        </a:p>
      </dgm:t>
    </dgm:pt>
    <dgm:pt modelId="{E338C3C7-BA97-4666-B09D-90F0B58F17A0}" type="sibTrans" cxnId="{3082BC98-9362-46DF-9A4E-1E9B234EE671}">
      <dgm:prSet/>
      <dgm:spPr/>
      <dgm:t>
        <a:bodyPr/>
        <a:lstStyle/>
        <a:p>
          <a:endParaRPr lang="en-US"/>
        </a:p>
      </dgm:t>
    </dgm:pt>
    <dgm:pt modelId="{482C729C-F88D-46FD-B739-0596A195E884}" type="pres">
      <dgm:prSet presAssocID="{98975E77-7192-490C-84AC-38E378E7012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84E83BA-7C52-4FD2-A287-E58AA58D65F8}" type="pres">
      <dgm:prSet presAssocID="{98975E77-7192-490C-84AC-38E378E70122}" presName="dummyMaxCanvas" presStyleCnt="0">
        <dgm:presLayoutVars/>
      </dgm:prSet>
      <dgm:spPr/>
    </dgm:pt>
    <dgm:pt modelId="{C1656C95-16C6-41C7-8495-67BE1DCE826C}" type="pres">
      <dgm:prSet presAssocID="{98975E77-7192-490C-84AC-38E378E7012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2FCF1C-3014-441B-9BA9-BCD0F297C857}" type="pres">
      <dgm:prSet presAssocID="{98975E77-7192-490C-84AC-38E378E7012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757166-78B5-4EB9-A0C5-0D1AA2A9F040}" type="pres">
      <dgm:prSet presAssocID="{98975E77-7192-490C-84AC-38E378E7012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615B22-D97B-4285-9A67-4A6F2B52D07F}" type="pres">
      <dgm:prSet presAssocID="{98975E77-7192-490C-84AC-38E378E7012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82B4-67A7-4656-9D34-F500ED7D35B7}" type="pres">
      <dgm:prSet presAssocID="{98975E77-7192-490C-84AC-38E378E7012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096216-963D-45CC-9BFF-45D0B2337234}" type="pres">
      <dgm:prSet presAssocID="{98975E77-7192-490C-84AC-38E378E7012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3F021E-0611-4050-90D9-89F304B66DD3}" type="pres">
      <dgm:prSet presAssocID="{98975E77-7192-490C-84AC-38E378E7012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6F6E2-66D4-452A-A01C-9B82EE09D3A0}" type="pres">
      <dgm:prSet presAssocID="{98975E77-7192-490C-84AC-38E378E7012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8A4CAD-40DE-4C15-85F5-9A6AEDD34851}" type="pres">
      <dgm:prSet presAssocID="{98975E77-7192-490C-84AC-38E378E7012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811C1-F902-4A6C-A912-3BEE1A28BC87}" type="pres">
      <dgm:prSet presAssocID="{98975E77-7192-490C-84AC-38E378E7012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BAD5B1-57A8-4F10-AC28-9F28ACE33112}" type="pres">
      <dgm:prSet presAssocID="{98975E77-7192-490C-84AC-38E378E7012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D9AEA3-87E5-4063-9740-6774124E9866}" type="presOf" srcId="{79DE72BF-C374-4D88-B652-456E8E4F36BE}" destId="{C1656C95-16C6-41C7-8495-67BE1DCE826C}" srcOrd="0" destOrd="0" presId="urn:microsoft.com/office/officeart/2005/8/layout/vProcess5"/>
    <dgm:cxn modelId="{B161490E-CD79-4F4E-8C46-B2882762A545}" type="presOf" srcId="{0278EABF-83D3-45C6-88CF-A00E35D6D624}" destId="{727282B4-67A7-4656-9D34-F500ED7D35B7}" srcOrd="0" destOrd="0" presId="urn:microsoft.com/office/officeart/2005/8/layout/vProcess5"/>
    <dgm:cxn modelId="{1107CC2D-5F33-4543-8D46-DDDF5FF6207E}" type="presOf" srcId="{DDD876EC-0891-4DFD-B30A-1128AF0D9E11}" destId="{C97811C1-F902-4A6C-A912-3BEE1A28BC87}" srcOrd="1" destOrd="0" presId="urn:microsoft.com/office/officeart/2005/8/layout/vProcess5"/>
    <dgm:cxn modelId="{D73A994C-FE36-4743-B6E2-FA714B438BC4}" srcId="{98975E77-7192-490C-84AC-38E378E70122}" destId="{79DE72BF-C374-4D88-B652-456E8E4F36BE}" srcOrd="0" destOrd="0" parTransId="{D025BE8E-A4AB-4B87-824A-A092BF6B1BCA}" sibTransId="{0278EABF-83D3-45C6-88CF-A00E35D6D624}"/>
    <dgm:cxn modelId="{E436B01D-733E-41E0-9BE1-B6DC7CCB0C79}" type="presOf" srcId="{DDD876EC-0891-4DFD-B30A-1128AF0D9E11}" destId="{42757166-78B5-4EB9-A0C5-0D1AA2A9F040}" srcOrd="0" destOrd="0" presId="urn:microsoft.com/office/officeart/2005/8/layout/vProcess5"/>
    <dgm:cxn modelId="{A4C9D0C6-E65E-4D4A-AE5A-521A6242EECA}" type="presOf" srcId="{98975E77-7192-490C-84AC-38E378E70122}" destId="{482C729C-F88D-46FD-B739-0596A195E884}" srcOrd="0" destOrd="0" presId="urn:microsoft.com/office/officeart/2005/8/layout/vProcess5"/>
    <dgm:cxn modelId="{9A91B9DA-8732-4D5F-A868-2A78B4416B59}" type="presOf" srcId="{6F9BB031-877E-411D-B1FD-C31BE74C6714}" destId="{D62FCF1C-3014-441B-9BA9-BCD0F297C857}" srcOrd="0" destOrd="0" presId="urn:microsoft.com/office/officeart/2005/8/layout/vProcess5"/>
    <dgm:cxn modelId="{F341CFDF-1E56-4454-93BF-F89354B50E7C}" type="presOf" srcId="{1E7CF730-A77F-4DF6-BBCB-C98A581524A6}" destId="{9D3F021E-0611-4050-90D9-89F304B66DD3}" srcOrd="0" destOrd="0" presId="urn:microsoft.com/office/officeart/2005/8/layout/vProcess5"/>
    <dgm:cxn modelId="{BCB502F2-77C9-4343-B747-50F8E659AD8D}" type="presOf" srcId="{8C7E9DAA-38F2-456C-A1E7-738EB96CE738}" destId="{A1BAD5B1-57A8-4F10-AC28-9F28ACE33112}" srcOrd="1" destOrd="0" presId="urn:microsoft.com/office/officeart/2005/8/layout/vProcess5"/>
    <dgm:cxn modelId="{CBD8B97A-BF86-453B-A083-98C20A85C9A8}" type="presOf" srcId="{8C7E9DAA-38F2-456C-A1E7-738EB96CE738}" destId="{C4615B22-D97B-4285-9A67-4A6F2B52D07F}" srcOrd="0" destOrd="0" presId="urn:microsoft.com/office/officeart/2005/8/layout/vProcess5"/>
    <dgm:cxn modelId="{18374BC4-CDA9-4339-A60E-DDE4DC8696E5}" srcId="{98975E77-7192-490C-84AC-38E378E70122}" destId="{DDD876EC-0891-4DFD-B30A-1128AF0D9E11}" srcOrd="2" destOrd="0" parTransId="{B329950D-A546-4C6A-8937-AABBFFC5DF57}" sibTransId="{1E7CF730-A77F-4DF6-BBCB-C98A581524A6}"/>
    <dgm:cxn modelId="{CAC2E935-281E-453F-9CCC-BA7788098154}" type="presOf" srcId="{6F9BB031-877E-411D-B1FD-C31BE74C6714}" destId="{678A4CAD-40DE-4C15-85F5-9A6AEDD34851}" srcOrd="1" destOrd="0" presId="urn:microsoft.com/office/officeart/2005/8/layout/vProcess5"/>
    <dgm:cxn modelId="{3B56A062-2503-4C91-AD75-D9A37987B8A1}" type="presOf" srcId="{79DE72BF-C374-4D88-B652-456E8E4F36BE}" destId="{3C16F6E2-66D4-452A-A01C-9B82EE09D3A0}" srcOrd="1" destOrd="0" presId="urn:microsoft.com/office/officeart/2005/8/layout/vProcess5"/>
    <dgm:cxn modelId="{CE8360EB-7257-466B-ACCE-38B3A7F918C6}" type="presOf" srcId="{E669D125-6119-4AE6-888C-AA33336CB083}" destId="{91096216-963D-45CC-9BFF-45D0B2337234}" srcOrd="0" destOrd="0" presId="urn:microsoft.com/office/officeart/2005/8/layout/vProcess5"/>
    <dgm:cxn modelId="{3082BC98-9362-46DF-9A4E-1E9B234EE671}" srcId="{98975E77-7192-490C-84AC-38E378E70122}" destId="{8C7E9DAA-38F2-456C-A1E7-738EB96CE738}" srcOrd="3" destOrd="0" parTransId="{792FC851-FC48-45D7-800E-DC96F82DCEB5}" sibTransId="{E338C3C7-BA97-4666-B09D-90F0B58F17A0}"/>
    <dgm:cxn modelId="{1C60AB5E-BC93-496C-B236-091222038E26}" srcId="{98975E77-7192-490C-84AC-38E378E70122}" destId="{6F9BB031-877E-411D-B1FD-C31BE74C6714}" srcOrd="1" destOrd="0" parTransId="{17F92B42-11EF-4610-90DF-3BF3BCE2645A}" sibTransId="{E669D125-6119-4AE6-888C-AA33336CB083}"/>
    <dgm:cxn modelId="{713A6036-D941-4AAF-8A4E-3D13E9CB9445}" type="presParOf" srcId="{482C729C-F88D-46FD-B739-0596A195E884}" destId="{D84E83BA-7C52-4FD2-A287-E58AA58D65F8}" srcOrd="0" destOrd="0" presId="urn:microsoft.com/office/officeart/2005/8/layout/vProcess5"/>
    <dgm:cxn modelId="{EF5008D4-A9CE-4D9E-B5EA-7841E2D0F64D}" type="presParOf" srcId="{482C729C-F88D-46FD-B739-0596A195E884}" destId="{C1656C95-16C6-41C7-8495-67BE1DCE826C}" srcOrd="1" destOrd="0" presId="urn:microsoft.com/office/officeart/2005/8/layout/vProcess5"/>
    <dgm:cxn modelId="{86E10D7C-B6CF-417D-8CBD-A13C4D28F429}" type="presParOf" srcId="{482C729C-F88D-46FD-B739-0596A195E884}" destId="{D62FCF1C-3014-441B-9BA9-BCD0F297C857}" srcOrd="2" destOrd="0" presId="urn:microsoft.com/office/officeart/2005/8/layout/vProcess5"/>
    <dgm:cxn modelId="{A048FB40-5D8D-4AFC-8E88-AF99BEB879B6}" type="presParOf" srcId="{482C729C-F88D-46FD-B739-0596A195E884}" destId="{42757166-78B5-4EB9-A0C5-0D1AA2A9F040}" srcOrd="3" destOrd="0" presId="urn:microsoft.com/office/officeart/2005/8/layout/vProcess5"/>
    <dgm:cxn modelId="{5155BD48-FB5A-4D5D-8AD8-5D3998EF98B6}" type="presParOf" srcId="{482C729C-F88D-46FD-B739-0596A195E884}" destId="{C4615B22-D97B-4285-9A67-4A6F2B52D07F}" srcOrd="4" destOrd="0" presId="urn:microsoft.com/office/officeart/2005/8/layout/vProcess5"/>
    <dgm:cxn modelId="{8AF39720-92A4-4785-AED1-A9F60450D1C9}" type="presParOf" srcId="{482C729C-F88D-46FD-B739-0596A195E884}" destId="{727282B4-67A7-4656-9D34-F500ED7D35B7}" srcOrd="5" destOrd="0" presId="urn:microsoft.com/office/officeart/2005/8/layout/vProcess5"/>
    <dgm:cxn modelId="{B0475D49-5DC3-4609-A659-DAAAFCDA2AC0}" type="presParOf" srcId="{482C729C-F88D-46FD-B739-0596A195E884}" destId="{91096216-963D-45CC-9BFF-45D0B2337234}" srcOrd="6" destOrd="0" presId="urn:microsoft.com/office/officeart/2005/8/layout/vProcess5"/>
    <dgm:cxn modelId="{0B2191EE-8E35-49B1-ACC1-5105317AA515}" type="presParOf" srcId="{482C729C-F88D-46FD-B739-0596A195E884}" destId="{9D3F021E-0611-4050-90D9-89F304B66DD3}" srcOrd="7" destOrd="0" presId="urn:microsoft.com/office/officeart/2005/8/layout/vProcess5"/>
    <dgm:cxn modelId="{FDAD9AEC-EF24-45BA-8025-8B8B13B13E69}" type="presParOf" srcId="{482C729C-F88D-46FD-B739-0596A195E884}" destId="{3C16F6E2-66D4-452A-A01C-9B82EE09D3A0}" srcOrd="8" destOrd="0" presId="urn:microsoft.com/office/officeart/2005/8/layout/vProcess5"/>
    <dgm:cxn modelId="{7F4DA40E-9597-4209-89AA-23E0D1150A1B}" type="presParOf" srcId="{482C729C-F88D-46FD-B739-0596A195E884}" destId="{678A4CAD-40DE-4C15-85F5-9A6AEDD34851}" srcOrd="9" destOrd="0" presId="urn:microsoft.com/office/officeart/2005/8/layout/vProcess5"/>
    <dgm:cxn modelId="{CFDCC429-02AA-49D0-BBB4-08D6146D1F84}" type="presParOf" srcId="{482C729C-F88D-46FD-B739-0596A195E884}" destId="{C97811C1-F902-4A6C-A912-3BEE1A28BC87}" srcOrd="10" destOrd="0" presId="urn:microsoft.com/office/officeart/2005/8/layout/vProcess5"/>
    <dgm:cxn modelId="{60F3031A-AE3C-42D3-AA1B-B453D391EFDD}" type="presParOf" srcId="{482C729C-F88D-46FD-B739-0596A195E884}" destId="{A1BAD5B1-57A8-4F10-AC28-9F28ACE331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F4FD93-6177-45DC-9EBC-84F1FBC1BD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515E0-219C-44CB-B9F1-5BCD524C545F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/>
            <a:t>Simplificar processos e controles administrativos deve ser prioridade. </a:t>
          </a:r>
          <a:endParaRPr lang="en-US"/>
        </a:p>
      </dgm:t>
    </dgm:pt>
    <dgm:pt modelId="{9A9E5735-E825-487E-A5EE-8AEF19D9AB58}" type="parTrans" cxnId="{A363F2FC-9354-44CE-A92E-4D6707F91662}">
      <dgm:prSet/>
      <dgm:spPr/>
      <dgm:t>
        <a:bodyPr/>
        <a:lstStyle/>
        <a:p>
          <a:endParaRPr lang="en-US"/>
        </a:p>
      </dgm:t>
    </dgm:pt>
    <dgm:pt modelId="{F039825A-A758-4346-A595-74B2ED0EE605}" type="sibTrans" cxnId="{A363F2FC-9354-44CE-A92E-4D6707F91662}">
      <dgm:prSet/>
      <dgm:spPr/>
      <dgm:t>
        <a:bodyPr/>
        <a:lstStyle/>
        <a:p>
          <a:endParaRPr lang="en-US"/>
        </a:p>
      </dgm:t>
    </dgm:pt>
    <dgm:pt modelId="{2AA17E09-B08E-4FF5-9D71-D158F0DA3C8C}">
      <dgm:prSet/>
      <dgm:spPr/>
      <dgm:t>
        <a:bodyPr/>
        <a:lstStyle/>
        <a:p>
          <a:r>
            <a:rPr lang="pt-BR" dirty="0"/>
            <a:t>Automatizar atendimentos, Business Intelligence, Integrar Bancos de Dados. </a:t>
          </a:r>
        </a:p>
      </dgm:t>
    </dgm:pt>
    <dgm:pt modelId="{C48DDEE7-C336-4F56-B3C5-7DD37A348DD4}" type="parTrans" cxnId="{1A2E1079-E360-461A-8A01-432C08BF7DBC}">
      <dgm:prSet/>
      <dgm:spPr/>
      <dgm:t>
        <a:bodyPr/>
        <a:lstStyle/>
        <a:p>
          <a:endParaRPr lang="en-US"/>
        </a:p>
      </dgm:t>
    </dgm:pt>
    <dgm:pt modelId="{0BEDDB7A-A415-44DB-9126-34241DB4CE02}" type="sibTrans" cxnId="{1A2E1079-E360-461A-8A01-432C08BF7DBC}">
      <dgm:prSet/>
      <dgm:spPr/>
      <dgm:t>
        <a:bodyPr/>
        <a:lstStyle/>
        <a:p>
          <a:endParaRPr lang="en-US"/>
        </a:p>
      </dgm:t>
    </dgm:pt>
    <dgm:pt modelId="{B912E133-085F-4F49-8955-855DEF8F91DD}">
      <dgm:prSet/>
      <dgm:spPr/>
      <dgm:t>
        <a:bodyPr/>
        <a:lstStyle/>
        <a:p>
          <a:r>
            <a:rPr lang="pt-BR" dirty="0"/>
            <a:t>Reengenharia nos controles e processos.</a:t>
          </a:r>
        </a:p>
      </dgm:t>
    </dgm:pt>
    <dgm:pt modelId="{EC598FDF-F9C8-4851-9AE2-E5AE1B6C5B0E}" type="parTrans" cxnId="{EB01FAFF-32CA-44B3-8B82-F1D888BE2AA9}">
      <dgm:prSet/>
      <dgm:spPr/>
      <dgm:t>
        <a:bodyPr/>
        <a:lstStyle/>
        <a:p>
          <a:endParaRPr lang="en-US"/>
        </a:p>
      </dgm:t>
    </dgm:pt>
    <dgm:pt modelId="{3DD7BB8D-B4F7-4F09-878E-B2C5CF8B3F55}" type="sibTrans" cxnId="{EB01FAFF-32CA-44B3-8B82-F1D888BE2AA9}">
      <dgm:prSet/>
      <dgm:spPr/>
      <dgm:t>
        <a:bodyPr/>
        <a:lstStyle/>
        <a:p>
          <a:endParaRPr lang="en-US"/>
        </a:p>
      </dgm:t>
    </dgm:pt>
    <dgm:pt modelId="{4CB31208-DA5C-47C7-8335-C3C473336F0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b="1" dirty="0"/>
            <a:t>Não podemos mais nos dar ao luxo de perder tempo com tarefas que não agregam valor. </a:t>
          </a:r>
          <a:endParaRPr lang="pt-BR" dirty="0"/>
        </a:p>
      </dgm:t>
    </dgm:pt>
    <dgm:pt modelId="{F1AD54F5-9114-4163-8DDB-9B354B619A8F}" type="parTrans" cxnId="{2E7E55AF-EEA3-4D5F-954D-5A8FC1434600}">
      <dgm:prSet/>
      <dgm:spPr/>
      <dgm:t>
        <a:bodyPr/>
        <a:lstStyle/>
        <a:p>
          <a:endParaRPr lang="en-US"/>
        </a:p>
      </dgm:t>
    </dgm:pt>
    <dgm:pt modelId="{4EA563B9-7DF1-4FF9-B850-1E3A1CF0892C}" type="sibTrans" cxnId="{2E7E55AF-EEA3-4D5F-954D-5A8FC1434600}">
      <dgm:prSet/>
      <dgm:spPr/>
      <dgm:t>
        <a:bodyPr/>
        <a:lstStyle/>
        <a:p>
          <a:endParaRPr lang="en-US"/>
        </a:p>
      </dgm:t>
    </dgm:pt>
    <dgm:pt modelId="{AA522271-30D0-4003-A80B-5A4432BD6FD1}" type="pres">
      <dgm:prSet presAssocID="{C9F4FD93-6177-45DC-9EBC-84F1FBC1BD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146AB4-5DC2-4EEF-B32D-940508D6A158}" type="pres">
      <dgm:prSet presAssocID="{46D515E0-219C-44CB-B9F1-5BCD524C545F}" presName="node" presStyleLbl="node1" presStyleIdx="0" presStyleCnt="4" custScaleX="109018" custScaleY="36044" custLinFactNeighborX="-628" custLinFactNeighborY="-236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C2EF98-E23D-41AF-AE25-19AB528E10FE}" type="pres">
      <dgm:prSet presAssocID="{F039825A-A758-4346-A595-74B2ED0EE605}" presName="sibTrans" presStyleCnt="0"/>
      <dgm:spPr/>
    </dgm:pt>
    <dgm:pt modelId="{7D6FB2DE-9046-467F-B829-B1F7557CAF8B}" type="pres">
      <dgm:prSet presAssocID="{2AA17E09-B08E-4FF5-9D71-D158F0DA3C8C}" presName="node" presStyleLbl="node1" presStyleIdx="1" presStyleCnt="4" custScaleX="107184" custScaleY="44058" custLinFactX="-19066" custLinFactNeighborX="-100000" custLinFactNeighborY="319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0D394E-054F-4C43-81CF-62135E54C753}" type="pres">
      <dgm:prSet presAssocID="{0BEDDB7A-A415-44DB-9126-34241DB4CE02}" presName="sibTrans" presStyleCnt="0"/>
      <dgm:spPr/>
    </dgm:pt>
    <dgm:pt modelId="{304EBA44-CDA1-438C-AC3F-EEEAF715A27F}" type="pres">
      <dgm:prSet presAssocID="{B912E133-085F-4F49-8955-855DEF8F91DD}" presName="node" presStyleLbl="node1" presStyleIdx="2" presStyleCnt="4" custScaleX="108128" custScaleY="39890" custLinFactNeighborX="-4085" custLinFactNeighborY="286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ADD36A-4FB1-4982-8C4B-623CA8C38007}" type="pres">
      <dgm:prSet presAssocID="{3DD7BB8D-B4F7-4F09-878E-B2C5CF8B3F55}" presName="sibTrans" presStyleCnt="0"/>
      <dgm:spPr/>
    </dgm:pt>
    <dgm:pt modelId="{19895C69-EE1F-493D-AEE4-E0FFEBB0DAD8}" type="pres">
      <dgm:prSet presAssocID="{4CB31208-DA5C-47C7-8335-C3C473336F05}" presName="node" presStyleLbl="node1" presStyleIdx="3" presStyleCnt="4" custScaleY="51467" custLinFactNeighborX="1574" custLinFactNeighborY="-320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2E1079-E360-461A-8A01-432C08BF7DBC}" srcId="{C9F4FD93-6177-45DC-9EBC-84F1FBC1BD4E}" destId="{2AA17E09-B08E-4FF5-9D71-D158F0DA3C8C}" srcOrd="1" destOrd="0" parTransId="{C48DDEE7-C336-4F56-B3C5-7DD37A348DD4}" sibTransId="{0BEDDB7A-A415-44DB-9126-34241DB4CE02}"/>
    <dgm:cxn modelId="{34CB204D-2327-4288-B511-A3A1101B7A65}" type="presOf" srcId="{C9F4FD93-6177-45DC-9EBC-84F1FBC1BD4E}" destId="{AA522271-30D0-4003-A80B-5A4432BD6FD1}" srcOrd="0" destOrd="0" presId="urn:microsoft.com/office/officeart/2005/8/layout/default"/>
    <dgm:cxn modelId="{C8EB4772-21A4-4C9A-B813-4018EF22708A}" type="presOf" srcId="{4CB31208-DA5C-47C7-8335-C3C473336F05}" destId="{19895C69-EE1F-493D-AEE4-E0FFEBB0DAD8}" srcOrd="0" destOrd="0" presId="urn:microsoft.com/office/officeart/2005/8/layout/default"/>
    <dgm:cxn modelId="{0D5C68EC-B06D-46D9-9D1B-F6F1FA7A0361}" type="presOf" srcId="{2AA17E09-B08E-4FF5-9D71-D158F0DA3C8C}" destId="{7D6FB2DE-9046-467F-B829-B1F7557CAF8B}" srcOrd="0" destOrd="0" presId="urn:microsoft.com/office/officeart/2005/8/layout/default"/>
    <dgm:cxn modelId="{6C4E1D6E-5671-44EB-838D-9EBD4B89360C}" type="presOf" srcId="{46D515E0-219C-44CB-B9F1-5BCD524C545F}" destId="{5B146AB4-5DC2-4EEF-B32D-940508D6A158}" srcOrd="0" destOrd="0" presId="urn:microsoft.com/office/officeart/2005/8/layout/default"/>
    <dgm:cxn modelId="{EB01FAFF-32CA-44B3-8B82-F1D888BE2AA9}" srcId="{C9F4FD93-6177-45DC-9EBC-84F1FBC1BD4E}" destId="{B912E133-085F-4F49-8955-855DEF8F91DD}" srcOrd="2" destOrd="0" parTransId="{EC598FDF-F9C8-4851-9AE2-E5AE1B6C5B0E}" sibTransId="{3DD7BB8D-B4F7-4F09-878E-B2C5CF8B3F55}"/>
    <dgm:cxn modelId="{2E7E55AF-EEA3-4D5F-954D-5A8FC1434600}" srcId="{C9F4FD93-6177-45DC-9EBC-84F1FBC1BD4E}" destId="{4CB31208-DA5C-47C7-8335-C3C473336F05}" srcOrd="3" destOrd="0" parTransId="{F1AD54F5-9114-4163-8DDB-9B354B619A8F}" sibTransId="{4EA563B9-7DF1-4FF9-B850-1E3A1CF0892C}"/>
    <dgm:cxn modelId="{A363F2FC-9354-44CE-A92E-4D6707F91662}" srcId="{C9F4FD93-6177-45DC-9EBC-84F1FBC1BD4E}" destId="{46D515E0-219C-44CB-B9F1-5BCD524C545F}" srcOrd="0" destOrd="0" parTransId="{9A9E5735-E825-487E-A5EE-8AEF19D9AB58}" sibTransId="{F039825A-A758-4346-A595-74B2ED0EE605}"/>
    <dgm:cxn modelId="{416FEF69-F2C7-4533-B222-5D41274A4048}" type="presOf" srcId="{B912E133-085F-4F49-8955-855DEF8F91DD}" destId="{304EBA44-CDA1-438C-AC3F-EEEAF715A27F}" srcOrd="0" destOrd="0" presId="urn:microsoft.com/office/officeart/2005/8/layout/default"/>
    <dgm:cxn modelId="{D25C7DBA-49CE-4313-95E6-B001E048A80F}" type="presParOf" srcId="{AA522271-30D0-4003-A80B-5A4432BD6FD1}" destId="{5B146AB4-5DC2-4EEF-B32D-940508D6A158}" srcOrd="0" destOrd="0" presId="urn:microsoft.com/office/officeart/2005/8/layout/default"/>
    <dgm:cxn modelId="{B90D2C74-35FA-4125-BD1B-C2AE85C8766D}" type="presParOf" srcId="{AA522271-30D0-4003-A80B-5A4432BD6FD1}" destId="{3CC2EF98-E23D-41AF-AE25-19AB528E10FE}" srcOrd="1" destOrd="0" presId="urn:microsoft.com/office/officeart/2005/8/layout/default"/>
    <dgm:cxn modelId="{FFC48DD0-320E-4A42-9527-DD9B394DA026}" type="presParOf" srcId="{AA522271-30D0-4003-A80B-5A4432BD6FD1}" destId="{7D6FB2DE-9046-467F-B829-B1F7557CAF8B}" srcOrd="2" destOrd="0" presId="urn:microsoft.com/office/officeart/2005/8/layout/default"/>
    <dgm:cxn modelId="{3945D52C-F444-4DCD-9AB1-9CBA99AFCD2E}" type="presParOf" srcId="{AA522271-30D0-4003-A80B-5A4432BD6FD1}" destId="{240D394E-054F-4C43-81CF-62135E54C753}" srcOrd="3" destOrd="0" presId="urn:microsoft.com/office/officeart/2005/8/layout/default"/>
    <dgm:cxn modelId="{3C04A84D-1055-49F5-972F-18A1070ADF11}" type="presParOf" srcId="{AA522271-30D0-4003-A80B-5A4432BD6FD1}" destId="{304EBA44-CDA1-438C-AC3F-EEEAF715A27F}" srcOrd="4" destOrd="0" presId="urn:microsoft.com/office/officeart/2005/8/layout/default"/>
    <dgm:cxn modelId="{DE39DC8F-C098-4D7C-A310-F949E02F91C7}" type="presParOf" srcId="{AA522271-30D0-4003-A80B-5A4432BD6FD1}" destId="{D1ADD36A-4FB1-4982-8C4B-623CA8C38007}" srcOrd="5" destOrd="0" presId="urn:microsoft.com/office/officeart/2005/8/layout/default"/>
    <dgm:cxn modelId="{7BF6F1F4-1DFC-4A12-9E24-B6E812B89E2E}" type="presParOf" srcId="{AA522271-30D0-4003-A80B-5A4432BD6FD1}" destId="{19895C69-EE1F-493D-AEE4-E0FFEBB0DA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661EFA-988C-4EC4-9734-5A7EA20EDFC9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9323B-145C-41D2-A480-579375A7283E}">
      <dgm:prSet phldrT="[Texto]"/>
      <dgm:spPr/>
      <dgm:t>
        <a:bodyPr/>
        <a:lstStyle/>
        <a:p>
          <a:r>
            <a:rPr lang="pt-BR"/>
            <a:t>Precisamos urgente ampliar utilização de ferramentas de produtividade no setor público - </a:t>
          </a:r>
          <a:r>
            <a:rPr lang="pt-BR" b="1"/>
            <a:t>Fluxo da Comunicação ainda é muito mais vertical que horizontal</a:t>
          </a:r>
          <a:r>
            <a:rPr lang="pt-BR"/>
            <a:t>.  </a:t>
          </a:r>
          <a:endParaRPr lang="en-US"/>
        </a:p>
      </dgm:t>
    </dgm:pt>
    <dgm:pt modelId="{EFAC031D-5E3F-4E6E-B6AC-775712981569}" type="parTrans" cxnId="{6706C72A-DBA7-4877-ABD3-A2E23C40DF50}">
      <dgm:prSet/>
      <dgm:spPr/>
      <dgm:t>
        <a:bodyPr/>
        <a:lstStyle/>
        <a:p>
          <a:endParaRPr lang="en-US"/>
        </a:p>
      </dgm:t>
    </dgm:pt>
    <dgm:pt modelId="{0EADE41D-F0DA-4E2B-83AB-9AB12205EA92}" type="sibTrans" cxnId="{6706C72A-DBA7-4877-ABD3-A2E23C40DF50}">
      <dgm:prSet/>
      <dgm:spPr/>
      <dgm:t>
        <a:bodyPr/>
        <a:lstStyle/>
        <a:p>
          <a:endParaRPr lang="en-US"/>
        </a:p>
      </dgm:t>
    </dgm:pt>
    <dgm:pt modelId="{B107745C-E6DA-4231-917E-4C68E4118250}">
      <dgm:prSet/>
      <dgm:spPr/>
      <dgm:t>
        <a:bodyPr/>
        <a:lstStyle/>
        <a:p>
          <a:r>
            <a:rPr lang="pt-BR" dirty="0"/>
            <a:t>Trabalho remoto é muito pouco utilizado. </a:t>
          </a:r>
        </a:p>
      </dgm:t>
    </dgm:pt>
    <dgm:pt modelId="{53793F9C-4FBD-4EA6-A568-9574940C3BB9}" type="parTrans" cxnId="{BFEA169F-3274-4C62-B534-29AF1EAA34A0}">
      <dgm:prSet/>
      <dgm:spPr/>
      <dgm:t>
        <a:bodyPr/>
        <a:lstStyle/>
        <a:p>
          <a:endParaRPr lang="en-US"/>
        </a:p>
      </dgm:t>
    </dgm:pt>
    <dgm:pt modelId="{C1A427EC-9A9F-48E7-BAED-D2935F07BBF5}" type="sibTrans" cxnId="{BFEA169F-3274-4C62-B534-29AF1EAA34A0}">
      <dgm:prSet/>
      <dgm:spPr/>
      <dgm:t>
        <a:bodyPr/>
        <a:lstStyle/>
        <a:p>
          <a:endParaRPr lang="en-US"/>
        </a:p>
      </dgm:t>
    </dgm:pt>
    <dgm:pt modelId="{28404C92-774E-43FE-902E-AD12D5792DA7}">
      <dgm:prSet/>
      <dgm:spPr/>
      <dgm:t>
        <a:bodyPr/>
        <a:lstStyle/>
        <a:p>
          <a:r>
            <a:rPr lang="pt-BR" dirty="0"/>
            <a:t>Cultura do chefe controlador? Falta de métricas não ajuda. TR economiza recursos de infraestrutura e aumenta autonomia. </a:t>
          </a:r>
        </a:p>
      </dgm:t>
    </dgm:pt>
    <dgm:pt modelId="{14409360-A68B-4202-A93F-ACAD41447505}" type="parTrans" cxnId="{2302E05E-705A-4DDE-A9C3-035DFBF7DCF2}">
      <dgm:prSet/>
      <dgm:spPr/>
      <dgm:t>
        <a:bodyPr/>
        <a:lstStyle/>
        <a:p>
          <a:endParaRPr lang="en-US"/>
        </a:p>
      </dgm:t>
    </dgm:pt>
    <dgm:pt modelId="{F2FA37FF-226A-4533-9F30-9374D488355C}" type="sibTrans" cxnId="{2302E05E-705A-4DDE-A9C3-035DFBF7DCF2}">
      <dgm:prSet/>
      <dgm:spPr/>
      <dgm:t>
        <a:bodyPr/>
        <a:lstStyle/>
        <a:p>
          <a:endParaRPr lang="en-US"/>
        </a:p>
      </dgm:t>
    </dgm:pt>
    <dgm:pt modelId="{9CCC8210-1A51-4A14-9DD2-D2212010EA32}" type="pres">
      <dgm:prSet presAssocID="{4F661EFA-988C-4EC4-9734-5A7EA20EDF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73FA0C-0E57-48E1-831F-BEB3A7DEBB4F}" type="pres">
      <dgm:prSet presAssocID="{4F661EFA-988C-4EC4-9734-5A7EA20EDFC9}" presName="dummyMaxCanvas" presStyleCnt="0">
        <dgm:presLayoutVars/>
      </dgm:prSet>
      <dgm:spPr/>
    </dgm:pt>
    <dgm:pt modelId="{CC11CEBF-60E7-4050-A51E-B30F72746C52}" type="pres">
      <dgm:prSet presAssocID="{4F661EFA-988C-4EC4-9734-5A7EA20EDFC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DBAEE-DB8F-4A9C-995F-1956585DF880}" type="pres">
      <dgm:prSet presAssocID="{4F661EFA-988C-4EC4-9734-5A7EA20EDFC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6251D1-142E-407E-9986-905B573A6112}" type="pres">
      <dgm:prSet presAssocID="{4F661EFA-988C-4EC4-9734-5A7EA20EDFC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FDC9F1-EE8E-4E87-9C2D-736C5B9DF445}" type="pres">
      <dgm:prSet presAssocID="{4F661EFA-988C-4EC4-9734-5A7EA20EDFC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981FB3-4B6C-474B-AFF1-AD3B9D0F9BD0}" type="pres">
      <dgm:prSet presAssocID="{4F661EFA-988C-4EC4-9734-5A7EA20EDFC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77EDC9-BF1A-4BA8-84D4-3AA72934B884}" type="pres">
      <dgm:prSet presAssocID="{4F661EFA-988C-4EC4-9734-5A7EA20EDFC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E6BD99-67CA-4A7F-BB13-496B3F6C71F0}" type="pres">
      <dgm:prSet presAssocID="{4F661EFA-988C-4EC4-9734-5A7EA20EDFC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0DD88-2E4A-4616-91AD-38245C3400B3}" type="pres">
      <dgm:prSet presAssocID="{4F661EFA-988C-4EC4-9734-5A7EA20EDFC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49CFF7-EDB5-4803-B5E9-B216C86D8746}" type="presOf" srcId="{C1A427EC-9A9F-48E7-BAED-D2935F07BBF5}" destId="{93981FB3-4B6C-474B-AFF1-AD3B9D0F9BD0}" srcOrd="0" destOrd="0" presId="urn:microsoft.com/office/officeart/2005/8/layout/vProcess5"/>
    <dgm:cxn modelId="{5E91034F-F55C-4DE4-B158-53A69B111328}" type="presOf" srcId="{28404C92-774E-43FE-902E-AD12D5792DA7}" destId="{98B0DD88-2E4A-4616-91AD-38245C3400B3}" srcOrd="1" destOrd="0" presId="urn:microsoft.com/office/officeart/2005/8/layout/vProcess5"/>
    <dgm:cxn modelId="{5D20DF35-9584-451C-8A09-F896E651BC0D}" type="presOf" srcId="{4F661EFA-988C-4EC4-9734-5A7EA20EDFC9}" destId="{9CCC8210-1A51-4A14-9DD2-D2212010EA32}" srcOrd="0" destOrd="0" presId="urn:microsoft.com/office/officeart/2005/8/layout/vProcess5"/>
    <dgm:cxn modelId="{BFEA169F-3274-4C62-B534-29AF1EAA34A0}" srcId="{4F661EFA-988C-4EC4-9734-5A7EA20EDFC9}" destId="{B107745C-E6DA-4231-917E-4C68E4118250}" srcOrd="1" destOrd="0" parTransId="{53793F9C-4FBD-4EA6-A568-9574940C3BB9}" sibTransId="{C1A427EC-9A9F-48E7-BAED-D2935F07BBF5}"/>
    <dgm:cxn modelId="{DB087C4E-0318-4BE1-A890-5DEB9A33517C}" type="presOf" srcId="{28404C92-774E-43FE-902E-AD12D5792DA7}" destId="{336251D1-142E-407E-9986-905B573A6112}" srcOrd="0" destOrd="0" presId="urn:microsoft.com/office/officeart/2005/8/layout/vProcess5"/>
    <dgm:cxn modelId="{6706C72A-DBA7-4877-ABD3-A2E23C40DF50}" srcId="{4F661EFA-988C-4EC4-9734-5A7EA20EDFC9}" destId="{7B09323B-145C-41D2-A480-579375A7283E}" srcOrd="0" destOrd="0" parTransId="{EFAC031D-5E3F-4E6E-B6AC-775712981569}" sibTransId="{0EADE41D-F0DA-4E2B-83AB-9AB12205EA92}"/>
    <dgm:cxn modelId="{E1CE8A47-FEC4-4549-9422-8AEBCD63629A}" type="presOf" srcId="{0EADE41D-F0DA-4E2B-83AB-9AB12205EA92}" destId="{1CFDC9F1-EE8E-4E87-9C2D-736C5B9DF445}" srcOrd="0" destOrd="0" presId="urn:microsoft.com/office/officeart/2005/8/layout/vProcess5"/>
    <dgm:cxn modelId="{F9E41ED5-671F-4DC0-A759-8BDAF91B316E}" type="presOf" srcId="{B107745C-E6DA-4231-917E-4C68E4118250}" destId="{A62DBAEE-DB8F-4A9C-995F-1956585DF880}" srcOrd="0" destOrd="0" presId="urn:microsoft.com/office/officeart/2005/8/layout/vProcess5"/>
    <dgm:cxn modelId="{2302E05E-705A-4DDE-A9C3-035DFBF7DCF2}" srcId="{4F661EFA-988C-4EC4-9734-5A7EA20EDFC9}" destId="{28404C92-774E-43FE-902E-AD12D5792DA7}" srcOrd="2" destOrd="0" parTransId="{14409360-A68B-4202-A93F-ACAD41447505}" sibTransId="{F2FA37FF-226A-4533-9F30-9374D488355C}"/>
    <dgm:cxn modelId="{24263475-BFEF-4E87-B7FC-74D17202A902}" type="presOf" srcId="{B107745C-E6DA-4231-917E-4C68E4118250}" destId="{7CE6BD99-67CA-4A7F-BB13-496B3F6C71F0}" srcOrd="1" destOrd="0" presId="urn:microsoft.com/office/officeart/2005/8/layout/vProcess5"/>
    <dgm:cxn modelId="{707FC2C0-7C12-4607-A664-82EF5CA6ADF3}" type="presOf" srcId="{7B09323B-145C-41D2-A480-579375A7283E}" destId="{CC11CEBF-60E7-4050-A51E-B30F72746C52}" srcOrd="0" destOrd="0" presId="urn:microsoft.com/office/officeart/2005/8/layout/vProcess5"/>
    <dgm:cxn modelId="{E1BCE148-41BB-4338-9A20-A229E4D5CF9A}" type="presOf" srcId="{7B09323B-145C-41D2-A480-579375A7283E}" destId="{5577EDC9-BF1A-4BA8-84D4-3AA72934B884}" srcOrd="1" destOrd="0" presId="urn:microsoft.com/office/officeart/2005/8/layout/vProcess5"/>
    <dgm:cxn modelId="{72B161D0-C6D4-4B8E-A2AE-E5F43517EAC2}" type="presParOf" srcId="{9CCC8210-1A51-4A14-9DD2-D2212010EA32}" destId="{B273FA0C-0E57-48E1-831F-BEB3A7DEBB4F}" srcOrd="0" destOrd="0" presId="urn:microsoft.com/office/officeart/2005/8/layout/vProcess5"/>
    <dgm:cxn modelId="{EADA9D7E-B58F-4758-BDD0-66FE1B3120FE}" type="presParOf" srcId="{9CCC8210-1A51-4A14-9DD2-D2212010EA32}" destId="{CC11CEBF-60E7-4050-A51E-B30F72746C52}" srcOrd="1" destOrd="0" presId="urn:microsoft.com/office/officeart/2005/8/layout/vProcess5"/>
    <dgm:cxn modelId="{814BB5FF-F29E-4B6A-8883-007579AA5C28}" type="presParOf" srcId="{9CCC8210-1A51-4A14-9DD2-D2212010EA32}" destId="{A62DBAEE-DB8F-4A9C-995F-1956585DF880}" srcOrd="2" destOrd="0" presId="urn:microsoft.com/office/officeart/2005/8/layout/vProcess5"/>
    <dgm:cxn modelId="{60BB338F-E7FD-4106-B89A-4A8A8E23E627}" type="presParOf" srcId="{9CCC8210-1A51-4A14-9DD2-D2212010EA32}" destId="{336251D1-142E-407E-9986-905B573A6112}" srcOrd="3" destOrd="0" presId="urn:microsoft.com/office/officeart/2005/8/layout/vProcess5"/>
    <dgm:cxn modelId="{E5DBA75B-7B0D-44C4-A9A7-0AD288842D44}" type="presParOf" srcId="{9CCC8210-1A51-4A14-9DD2-D2212010EA32}" destId="{1CFDC9F1-EE8E-4E87-9C2D-736C5B9DF445}" srcOrd="4" destOrd="0" presId="urn:microsoft.com/office/officeart/2005/8/layout/vProcess5"/>
    <dgm:cxn modelId="{D586F185-3B4F-4CF2-8130-B0C01C3197D2}" type="presParOf" srcId="{9CCC8210-1A51-4A14-9DD2-D2212010EA32}" destId="{93981FB3-4B6C-474B-AFF1-AD3B9D0F9BD0}" srcOrd="5" destOrd="0" presId="urn:microsoft.com/office/officeart/2005/8/layout/vProcess5"/>
    <dgm:cxn modelId="{1A50E440-D731-449D-9DED-49F7843024EE}" type="presParOf" srcId="{9CCC8210-1A51-4A14-9DD2-D2212010EA32}" destId="{5577EDC9-BF1A-4BA8-84D4-3AA72934B884}" srcOrd="6" destOrd="0" presId="urn:microsoft.com/office/officeart/2005/8/layout/vProcess5"/>
    <dgm:cxn modelId="{515F328C-BB86-4179-AFBA-E3192B70BD6A}" type="presParOf" srcId="{9CCC8210-1A51-4A14-9DD2-D2212010EA32}" destId="{7CE6BD99-67CA-4A7F-BB13-496B3F6C71F0}" srcOrd="7" destOrd="0" presId="urn:microsoft.com/office/officeart/2005/8/layout/vProcess5"/>
    <dgm:cxn modelId="{F28CA025-66E3-439F-979A-A6EAB9674D2D}" type="presParOf" srcId="{9CCC8210-1A51-4A14-9DD2-D2212010EA32}" destId="{98B0DD88-2E4A-4616-91AD-38245C3400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E99D2-B438-4E9A-A426-8B4113DE97CC}">
      <dsp:nvSpPr>
        <dsp:cNvPr id="0" name=""/>
        <dsp:cNvSpPr/>
      </dsp:nvSpPr>
      <dsp:spPr>
        <a:xfrm>
          <a:off x="0" y="0"/>
          <a:ext cx="5895967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Motivar/engajar - produtividade</a:t>
          </a:r>
        </a:p>
      </dsp:txBody>
      <dsp:txXfrm>
        <a:off x="23549" y="23549"/>
        <a:ext cx="5028365" cy="756923"/>
      </dsp:txXfrm>
    </dsp:sp>
    <dsp:sp modelId="{A5D67367-3854-4945-86F3-02AD7575764D}">
      <dsp:nvSpPr>
        <dsp:cNvPr id="0" name=""/>
        <dsp:cNvSpPr/>
      </dsp:nvSpPr>
      <dsp:spPr>
        <a:xfrm>
          <a:off x="520232" y="938025"/>
          <a:ext cx="5895967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Manter ou Reduzir gastos/PIB</a:t>
          </a:r>
        </a:p>
      </dsp:txBody>
      <dsp:txXfrm>
        <a:off x="543781" y="961574"/>
        <a:ext cx="4806022" cy="756923"/>
      </dsp:txXfrm>
    </dsp:sp>
    <dsp:sp modelId="{F50AFC4F-90BE-4FEF-89AD-B16977699C3F}">
      <dsp:nvSpPr>
        <dsp:cNvPr id="0" name=""/>
        <dsp:cNvSpPr/>
      </dsp:nvSpPr>
      <dsp:spPr>
        <a:xfrm>
          <a:off x="1040464" y="1876050"/>
          <a:ext cx="5895967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Entregar melhores serviços</a:t>
          </a:r>
        </a:p>
      </dsp:txBody>
      <dsp:txXfrm>
        <a:off x="1064013" y="1899599"/>
        <a:ext cx="4806022" cy="756923"/>
      </dsp:txXfrm>
    </dsp:sp>
    <dsp:sp modelId="{17A1090F-F7FB-44E5-B28F-ED322664CEEB}">
      <dsp:nvSpPr>
        <dsp:cNvPr id="0" name=""/>
        <dsp:cNvSpPr/>
      </dsp:nvSpPr>
      <dsp:spPr>
        <a:xfrm>
          <a:off x="5373353" y="609716"/>
          <a:ext cx="522614" cy="522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5490941" y="609716"/>
        <a:ext cx="287438" cy="393267"/>
      </dsp:txXfrm>
    </dsp:sp>
    <dsp:sp modelId="{77A3D6EE-8AD4-46DC-B09E-E83DFBB31614}">
      <dsp:nvSpPr>
        <dsp:cNvPr id="0" name=""/>
        <dsp:cNvSpPr/>
      </dsp:nvSpPr>
      <dsp:spPr>
        <a:xfrm>
          <a:off x="5893585" y="1542381"/>
          <a:ext cx="522614" cy="522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6011173" y="1542381"/>
        <a:ext cx="287438" cy="393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177ED-81D9-4C26-9323-9C45AD9C8091}">
      <dsp:nvSpPr>
        <dsp:cNvPr id="0" name=""/>
        <dsp:cNvSpPr/>
      </dsp:nvSpPr>
      <dsp:spPr>
        <a:xfrm>
          <a:off x="0" y="24580"/>
          <a:ext cx="756084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/>
            <a:t>Hipóteses</a:t>
          </a:r>
          <a:endParaRPr lang="pt-BR" sz="3100" kern="1200" dirty="0"/>
        </a:p>
      </dsp:txBody>
      <dsp:txXfrm>
        <a:off x="36296" y="60876"/>
        <a:ext cx="7488248" cy="670943"/>
      </dsp:txXfrm>
    </dsp:sp>
    <dsp:sp modelId="{CA84F111-486A-4308-8C2D-874DAF5EEDB1}">
      <dsp:nvSpPr>
        <dsp:cNvPr id="0" name=""/>
        <dsp:cNvSpPr/>
      </dsp:nvSpPr>
      <dsp:spPr>
        <a:xfrm>
          <a:off x="0" y="768115"/>
          <a:ext cx="7560840" cy="2823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/>
            <a:t>Tarefas monótonas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/>
            <a:t>Falta de autonomia – cultura da desconfiança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/>
            <a:t>Progressões automáticas (passagem do tempo)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/>
            <a:t>Acesso aos altos cargos não está atrelado ao desempenho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/>
            <a:t>Falta de reconhecimento / desenvolvimento pessoal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/>
            <a:t>Salário fixo</a:t>
          </a:r>
          <a:endParaRPr lang="pt-BR" sz="2400" kern="1200" dirty="0"/>
        </a:p>
      </dsp:txBody>
      <dsp:txXfrm>
        <a:off x="0" y="768115"/>
        <a:ext cx="7560840" cy="282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A749D-881F-417A-89CC-E57D37B49FE5}">
      <dsp:nvSpPr>
        <dsp:cNvPr id="0" name=""/>
        <dsp:cNvSpPr/>
      </dsp:nvSpPr>
      <dsp:spPr>
        <a:xfrm>
          <a:off x="1219145" y="339"/>
          <a:ext cx="2713625" cy="162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Atualmente, estágio probatório não é muito efetivo – percentual mínimo é reprovado.</a:t>
          </a:r>
          <a:endParaRPr lang="en-US" sz="2100" kern="1200" dirty="0"/>
        </a:p>
      </dsp:txBody>
      <dsp:txXfrm>
        <a:off x="1219145" y="339"/>
        <a:ext cx="2713625" cy="1628175"/>
      </dsp:txXfrm>
    </dsp:sp>
    <dsp:sp modelId="{C2E309D2-F056-409D-A046-CC170EF2837D}">
      <dsp:nvSpPr>
        <dsp:cNvPr id="0" name=""/>
        <dsp:cNvSpPr/>
      </dsp:nvSpPr>
      <dsp:spPr>
        <a:xfrm>
          <a:off x="4204133" y="339"/>
          <a:ext cx="2713625" cy="162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Aumentar o tempo do estágio probatório não deve impactar muito. </a:t>
          </a:r>
        </a:p>
      </dsp:txBody>
      <dsp:txXfrm>
        <a:off x="4204133" y="339"/>
        <a:ext cx="2713625" cy="1628175"/>
      </dsp:txXfrm>
    </dsp:sp>
    <dsp:sp modelId="{784CDD21-4906-480A-BBD1-84D8D8FF9C8D}">
      <dsp:nvSpPr>
        <dsp:cNvPr id="0" name=""/>
        <dsp:cNvSpPr/>
      </dsp:nvSpPr>
      <dsp:spPr>
        <a:xfrm>
          <a:off x="2711639" y="1899877"/>
          <a:ext cx="2713625" cy="162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Além disso, já existem instrumentos para demissão do servidor estável, que pouco são utilizados</a:t>
          </a:r>
          <a:r>
            <a:rPr lang="pt-BR" sz="21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pt-BR" sz="2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711639" y="1899877"/>
        <a:ext cx="2713625" cy="1628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177ED-81D9-4C26-9323-9C45AD9C8091}">
      <dsp:nvSpPr>
        <dsp:cNvPr id="0" name=""/>
        <dsp:cNvSpPr/>
      </dsp:nvSpPr>
      <dsp:spPr>
        <a:xfrm>
          <a:off x="0" y="34679"/>
          <a:ext cx="756084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Gestor Efetivo</a:t>
          </a:r>
          <a:endParaRPr lang="pt-BR" sz="2400" kern="1200" dirty="0"/>
        </a:p>
      </dsp:txBody>
      <dsp:txXfrm>
        <a:off x="28100" y="62779"/>
        <a:ext cx="7504640" cy="519439"/>
      </dsp:txXfrm>
    </dsp:sp>
    <dsp:sp modelId="{CA84F111-486A-4308-8C2D-874DAF5EEDB1}">
      <dsp:nvSpPr>
        <dsp:cNvPr id="0" name=""/>
        <dsp:cNvSpPr/>
      </dsp:nvSpPr>
      <dsp:spPr>
        <a:xfrm>
          <a:off x="0" y="610319"/>
          <a:ext cx="7560840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/>
            <a:t>Servidor que é mal avaliado acaba trocando de avaliador de alguma forma durante o período do estágio probatório;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/>
            <a:t>É difícil responsabilizar – PAD é processo moroso, pode reverter e gerar “inimigo eterno”;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/>
            <a:t>Medo do ”efeito DOU surpresa”  - Roda da fortuna.</a:t>
          </a:r>
        </a:p>
      </dsp:txBody>
      <dsp:txXfrm>
        <a:off x="0" y="610319"/>
        <a:ext cx="7560840" cy="151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177ED-81D9-4C26-9323-9C45AD9C8091}">
      <dsp:nvSpPr>
        <dsp:cNvPr id="0" name=""/>
        <dsp:cNvSpPr/>
      </dsp:nvSpPr>
      <dsp:spPr>
        <a:xfrm>
          <a:off x="0" y="31756"/>
          <a:ext cx="756084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Gestor Sem Vínculo</a:t>
          </a:r>
          <a:endParaRPr lang="pt-BR" sz="2600" kern="1200" dirty="0"/>
        </a:p>
      </dsp:txBody>
      <dsp:txXfrm>
        <a:off x="30442" y="62198"/>
        <a:ext cx="7499956" cy="562726"/>
      </dsp:txXfrm>
    </dsp:sp>
    <dsp:sp modelId="{CA84F111-486A-4308-8C2D-874DAF5EEDB1}">
      <dsp:nvSpPr>
        <dsp:cNvPr id="0" name=""/>
        <dsp:cNvSpPr/>
      </dsp:nvSpPr>
      <dsp:spPr>
        <a:xfrm>
          <a:off x="0" y="655366"/>
          <a:ext cx="7560840" cy="11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/>
            <a:t>Muito custo de energia para um gestor com visão de curto prazo (pode sair do governo amanhã);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/>
            <a:t>Necessidade de entregar resultados rapidamente.</a:t>
          </a:r>
        </a:p>
      </dsp:txBody>
      <dsp:txXfrm>
        <a:off x="0" y="655366"/>
        <a:ext cx="7560840" cy="11130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4AA8C-EFD1-4C09-8339-246CE0E64429}">
      <dsp:nvSpPr>
        <dsp:cNvPr id="0" name=""/>
        <dsp:cNvSpPr/>
      </dsp:nvSpPr>
      <dsp:spPr>
        <a:xfrm>
          <a:off x="2461" y="663469"/>
          <a:ext cx="1952558" cy="117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pt-BR" sz="15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Melhorar avaliação de desempenho – indicadores e métricas</a:t>
          </a:r>
          <a:endParaRPr lang="en-US" sz="1500" kern="1200" dirty="0"/>
        </a:p>
      </dsp:txBody>
      <dsp:txXfrm>
        <a:off x="2461" y="663469"/>
        <a:ext cx="1952558" cy="1171535"/>
      </dsp:txXfrm>
    </dsp:sp>
    <dsp:sp modelId="{2DA32764-BAFC-47E0-B2B8-D9A0F188A3BD}">
      <dsp:nvSpPr>
        <dsp:cNvPr id="0" name=""/>
        <dsp:cNvSpPr/>
      </dsp:nvSpPr>
      <dsp:spPr>
        <a:xfrm>
          <a:off x="2150276" y="663469"/>
          <a:ext cx="1952558" cy="117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Criar </a:t>
          </a:r>
          <a:r>
            <a:rPr lang="pt-BR" sz="1500" kern="1200">
              <a:latin typeface="Calibri" panose="020F0502020204030204" pitchFamily="34" charset="0"/>
              <a:cs typeface="Times New Roman" panose="02020603050405020304" pitchFamily="18" charset="0"/>
            </a:rPr>
            <a:t>incentivos para os melhores profissionais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50276" y="663469"/>
        <a:ext cx="1952558" cy="1171535"/>
      </dsp:txXfrm>
    </dsp:sp>
    <dsp:sp modelId="{087E1BFB-93DC-45A1-8843-B541EC968A73}">
      <dsp:nvSpPr>
        <dsp:cNvPr id="0" name=""/>
        <dsp:cNvSpPr/>
      </dsp:nvSpPr>
      <dsp:spPr>
        <a:xfrm>
          <a:off x="4298090" y="663469"/>
          <a:ext cx="1952558" cy="117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latin typeface="Calibri" panose="020F0502020204030204" pitchFamily="34" charset="0"/>
              <a:cs typeface="Times New Roman" panose="02020603050405020304" pitchFamily="18" charset="0"/>
            </a:rPr>
            <a:t>Alongar as carreiras para que o servidor não chegue ao topo com poucos anos de trabalho.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298090" y="663469"/>
        <a:ext cx="1952558" cy="1171535"/>
      </dsp:txXfrm>
    </dsp:sp>
    <dsp:sp modelId="{DB53AD2F-BE79-418A-AA29-EA2D30CE64B2}">
      <dsp:nvSpPr>
        <dsp:cNvPr id="0" name=""/>
        <dsp:cNvSpPr/>
      </dsp:nvSpPr>
      <dsp:spPr>
        <a:xfrm>
          <a:off x="6445905" y="663469"/>
          <a:ext cx="1952558" cy="117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latin typeface="Calibri" panose="020F0502020204030204" pitchFamily="34" charset="0"/>
              <a:cs typeface="Times New Roman" panose="02020603050405020304" pitchFamily="18" charset="0"/>
            </a:rPr>
            <a:t>Remuneração variável 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445905" y="663469"/>
        <a:ext cx="1952558" cy="1171535"/>
      </dsp:txXfrm>
    </dsp:sp>
    <dsp:sp modelId="{8E97BD48-BAC3-44A4-BD04-D63E155C0B6D}">
      <dsp:nvSpPr>
        <dsp:cNvPr id="0" name=""/>
        <dsp:cNvSpPr/>
      </dsp:nvSpPr>
      <dsp:spPr>
        <a:xfrm>
          <a:off x="1076368" y="2030260"/>
          <a:ext cx="1952558" cy="117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Critérios meritocráticos mínimos para acesso a cargos executivos</a:t>
          </a:r>
          <a:endParaRPr lang="pt-BR" sz="15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76368" y="2030260"/>
        <a:ext cx="1952558" cy="1171535"/>
      </dsp:txXfrm>
    </dsp:sp>
    <dsp:sp modelId="{C358BEC7-01DE-43AA-BB03-2716DB2A5A32}">
      <dsp:nvSpPr>
        <dsp:cNvPr id="0" name=""/>
        <dsp:cNvSpPr/>
      </dsp:nvSpPr>
      <dsp:spPr>
        <a:xfrm>
          <a:off x="3224183" y="2030260"/>
          <a:ext cx="1952558" cy="117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Maior investimento/foco no desenvolvimento profissional</a:t>
          </a:r>
          <a:endParaRPr lang="pt-BR" sz="15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224183" y="2030260"/>
        <a:ext cx="1952558" cy="1171535"/>
      </dsp:txXfrm>
    </dsp:sp>
    <dsp:sp modelId="{D63FA251-9AF1-4DD9-8906-841C312406A7}">
      <dsp:nvSpPr>
        <dsp:cNvPr id="0" name=""/>
        <dsp:cNvSpPr/>
      </dsp:nvSpPr>
      <dsp:spPr>
        <a:xfrm>
          <a:off x="5371998" y="2030260"/>
          <a:ext cx="1952558" cy="11715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Incentivos “intangíveis” (flexibilidade de horário, de localização, prêmios honoríficos, etc.)</a:t>
          </a:r>
          <a:endParaRPr lang="pt-BR" sz="15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371998" y="2030260"/>
        <a:ext cx="1952558" cy="1171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56C95-16C6-41C7-8495-67BE1DCE826C}">
      <dsp:nvSpPr>
        <dsp:cNvPr id="0" name=""/>
        <dsp:cNvSpPr/>
      </dsp:nvSpPr>
      <dsp:spPr>
        <a:xfrm>
          <a:off x="0" y="0"/>
          <a:ext cx="6624736" cy="85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Foco e comunicação das medidas está muito mais no custo e penalizações do que nos incentivos positivos. “chicote sim...agora, cenoura talvez...quem sabe depois?”</a:t>
          </a:r>
          <a:endParaRPr lang="en-US" sz="1600" kern="1200" dirty="0"/>
        </a:p>
      </dsp:txBody>
      <dsp:txXfrm>
        <a:off x="25055" y="25055"/>
        <a:ext cx="5629348" cy="805345"/>
      </dsp:txXfrm>
    </dsp:sp>
    <dsp:sp modelId="{D62FCF1C-3014-441B-9BA9-BCD0F297C857}">
      <dsp:nvSpPr>
        <dsp:cNvPr id="0" name=""/>
        <dsp:cNvSpPr/>
      </dsp:nvSpPr>
      <dsp:spPr>
        <a:xfrm>
          <a:off x="554821" y="1010992"/>
          <a:ext cx="6624736" cy="85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Medidas são vendidas como ações para acabar com privilégios, que existem, mas são localizados. </a:t>
          </a:r>
        </a:p>
      </dsp:txBody>
      <dsp:txXfrm>
        <a:off x="579876" y="1036047"/>
        <a:ext cx="5463758" cy="805345"/>
      </dsp:txXfrm>
    </dsp:sp>
    <dsp:sp modelId="{42757166-78B5-4EB9-A0C5-0D1AA2A9F040}">
      <dsp:nvSpPr>
        <dsp:cNvPr id="0" name=""/>
        <dsp:cNvSpPr/>
      </dsp:nvSpPr>
      <dsp:spPr>
        <a:xfrm>
          <a:off x="1101362" y="2021984"/>
          <a:ext cx="6624736" cy="85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Se servidor enxergar as medidas somente como ataque direto, irá bloquear esforços e não veremos resultados palpáveis. </a:t>
          </a:r>
        </a:p>
      </dsp:txBody>
      <dsp:txXfrm>
        <a:off x="1126417" y="2047039"/>
        <a:ext cx="5472039" cy="805345"/>
      </dsp:txXfrm>
    </dsp:sp>
    <dsp:sp modelId="{C4615B22-D97B-4285-9A67-4A6F2B52D07F}">
      <dsp:nvSpPr>
        <dsp:cNvPr id="0" name=""/>
        <dsp:cNvSpPr/>
      </dsp:nvSpPr>
      <dsp:spPr>
        <a:xfrm>
          <a:off x="1656183" y="3032976"/>
          <a:ext cx="6624736" cy="855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Reforma precisa de ”aliados na máquina”, que só virão com perspectiva de ganhos e valorização para os que produzem. </a:t>
          </a:r>
        </a:p>
      </dsp:txBody>
      <dsp:txXfrm>
        <a:off x="1681238" y="3058031"/>
        <a:ext cx="5463758" cy="805345"/>
      </dsp:txXfrm>
    </dsp:sp>
    <dsp:sp modelId="{727282B4-67A7-4656-9D34-F500ED7D35B7}">
      <dsp:nvSpPr>
        <dsp:cNvPr id="0" name=""/>
        <dsp:cNvSpPr/>
      </dsp:nvSpPr>
      <dsp:spPr>
        <a:xfrm>
          <a:off x="6068690" y="655200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193800" y="655200"/>
        <a:ext cx="305825" cy="418424"/>
      </dsp:txXfrm>
    </dsp:sp>
    <dsp:sp modelId="{91096216-963D-45CC-9BFF-45D0B2337234}">
      <dsp:nvSpPr>
        <dsp:cNvPr id="0" name=""/>
        <dsp:cNvSpPr/>
      </dsp:nvSpPr>
      <dsp:spPr>
        <a:xfrm>
          <a:off x="6623511" y="1666193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748621" y="1666193"/>
        <a:ext cx="305825" cy="418424"/>
      </dsp:txXfrm>
    </dsp:sp>
    <dsp:sp modelId="{9D3F021E-0611-4050-90D9-89F304B66DD3}">
      <dsp:nvSpPr>
        <dsp:cNvPr id="0" name=""/>
        <dsp:cNvSpPr/>
      </dsp:nvSpPr>
      <dsp:spPr>
        <a:xfrm>
          <a:off x="7170052" y="267718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295162" y="2677185"/>
        <a:ext cx="305825" cy="4184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46AB4-5DC2-4EEF-B32D-940508D6A158}">
      <dsp:nvSpPr>
        <dsp:cNvPr id="0" name=""/>
        <dsp:cNvSpPr/>
      </dsp:nvSpPr>
      <dsp:spPr>
        <a:xfrm>
          <a:off x="0" y="72014"/>
          <a:ext cx="4058667" cy="80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pt-BR" sz="1900" kern="1200"/>
            <a:t>Simplificar processos e controles administrativos deve ser prioridade. </a:t>
          </a:r>
          <a:endParaRPr lang="en-US" sz="1900" kern="1200"/>
        </a:p>
      </dsp:txBody>
      <dsp:txXfrm>
        <a:off x="0" y="72014"/>
        <a:ext cx="4058667" cy="805136"/>
      </dsp:txXfrm>
    </dsp:sp>
    <dsp:sp modelId="{7D6FB2DE-9046-467F-B829-B1F7557CAF8B}">
      <dsp:nvSpPr>
        <dsp:cNvPr id="0" name=""/>
        <dsp:cNvSpPr/>
      </dsp:nvSpPr>
      <dsp:spPr>
        <a:xfrm>
          <a:off x="6" y="1224143"/>
          <a:ext cx="3990388" cy="984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Automatizar atendimentos, Business Intelligence, Integrar Bancos de Dados. </a:t>
          </a:r>
        </a:p>
      </dsp:txBody>
      <dsp:txXfrm>
        <a:off x="6" y="1224143"/>
        <a:ext cx="3990388" cy="984149"/>
      </dsp:txXfrm>
    </dsp:sp>
    <dsp:sp modelId="{304EBA44-CDA1-438C-AC3F-EEEAF715A27F}">
      <dsp:nvSpPr>
        <dsp:cNvPr id="0" name=""/>
        <dsp:cNvSpPr/>
      </dsp:nvSpPr>
      <dsp:spPr>
        <a:xfrm>
          <a:off x="6" y="2637345"/>
          <a:ext cx="4025533" cy="891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Reengenharia nos controles e processos.</a:t>
          </a:r>
        </a:p>
      </dsp:txBody>
      <dsp:txXfrm>
        <a:off x="6" y="2637345"/>
        <a:ext cx="4025533" cy="891046"/>
      </dsp:txXfrm>
    </dsp:sp>
    <dsp:sp modelId="{19895C69-EE1F-493D-AEE4-E0FFEBB0DAD8}">
      <dsp:nvSpPr>
        <dsp:cNvPr id="0" name=""/>
        <dsp:cNvSpPr/>
      </dsp:nvSpPr>
      <dsp:spPr>
        <a:xfrm>
          <a:off x="4608513" y="1152119"/>
          <a:ext cx="3722933" cy="1149649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Não podemos mais nos dar ao luxo de perder tempo com tarefas que não agregam valor. </a:t>
          </a:r>
          <a:endParaRPr lang="pt-BR" sz="1900" kern="1200" dirty="0"/>
        </a:p>
      </dsp:txBody>
      <dsp:txXfrm>
        <a:off x="4608513" y="1152119"/>
        <a:ext cx="3722933" cy="11496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1CEBF-60E7-4050-A51E-B30F72746C52}">
      <dsp:nvSpPr>
        <dsp:cNvPr id="0" name=""/>
        <dsp:cNvSpPr/>
      </dsp:nvSpPr>
      <dsp:spPr>
        <a:xfrm>
          <a:off x="0" y="0"/>
          <a:ext cx="6671541" cy="1101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Precisamos urgente ampliar utilização de ferramentas de produtividade no setor público - </a:t>
          </a:r>
          <a:r>
            <a:rPr lang="pt-BR" sz="1800" b="1" kern="1200"/>
            <a:t>Fluxo da Comunicação ainda é muito mais vertical que horizontal</a:t>
          </a:r>
          <a:r>
            <a:rPr lang="pt-BR" sz="1800" kern="1200"/>
            <a:t>.  </a:t>
          </a:r>
          <a:endParaRPr lang="en-US" sz="1800" kern="1200"/>
        </a:p>
      </dsp:txBody>
      <dsp:txXfrm>
        <a:off x="32268" y="32268"/>
        <a:ext cx="5482697" cy="1037186"/>
      </dsp:txXfrm>
    </dsp:sp>
    <dsp:sp modelId="{A62DBAEE-DB8F-4A9C-995F-1956585DF880}">
      <dsp:nvSpPr>
        <dsp:cNvPr id="0" name=""/>
        <dsp:cNvSpPr/>
      </dsp:nvSpPr>
      <dsp:spPr>
        <a:xfrm>
          <a:off x="588665" y="1285342"/>
          <a:ext cx="6671541" cy="1101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Trabalho remoto é muito pouco utilizado. </a:t>
          </a:r>
        </a:p>
      </dsp:txBody>
      <dsp:txXfrm>
        <a:off x="620933" y="1317610"/>
        <a:ext cx="5302220" cy="1037186"/>
      </dsp:txXfrm>
    </dsp:sp>
    <dsp:sp modelId="{336251D1-142E-407E-9986-905B573A6112}">
      <dsp:nvSpPr>
        <dsp:cNvPr id="0" name=""/>
        <dsp:cNvSpPr/>
      </dsp:nvSpPr>
      <dsp:spPr>
        <a:xfrm>
          <a:off x="1177330" y="2570685"/>
          <a:ext cx="6671541" cy="1101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Cultura do chefe controlador? Falta de métricas não ajuda. TR economiza recursos de infraestrutura e aumenta autonomia. </a:t>
          </a:r>
        </a:p>
      </dsp:txBody>
      <dsp:txXfrm>
        <a:off x="1209598" y="2602953"/>
        <a:ext cx="5302220" cy="1037186"/>
      </dsp:txXfrm>
    </dsp:sp>
    <dsp:sp modelId="{1CFDC9F1-EE8E-4E87-9C2D-736C5B9DF445}">
      <dsp:nvSpPr>
        <dsp:cNvPr id="0" name=""/>
        <dsp:cNvSpPr/>
      </dsp:nvSpPr>
      <dsp:spPr>
        <a:xfrm>
          <a:off x="5955421" y="835472"/>
          <a:ext cx="716119" cy="7161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116548" y="835472"/>
        <a:ext cx="393865" cy="538880"/>
      </dsp:txXfrm>
    </dsp:sp>
    <dsp:sp modelId="{93981FB3-4B6C-474B-AFF1-AD3B9D0F9BD0}">
      <dsp:nvSpPr>
        <dsp:cNvPr id="0" name=""/>
        <dsp:cNvSpPr/>
      </dsp:nvSpPr>
      <dsp:spPr>
        <a:xfrm>
          <a:off x="6544087" y="2113470"/>
          <a:ext cx="716119" cy="7161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705214" y="2113470"/>
        <a:ext cx="393865" cy="5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C778AAA4-310F-4688-B6CD-634F87F62E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05CEA08E-D734-4B76-82B2-2585D5CFB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0DF0EC6-8E98-4F47-A15E-1221BC71DE8A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CAF9719-22AD-4ECA-916A-2529102404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B7739063-3A77-42E3-9989-31386CB0C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9485C3B-6E28-4728-AFC6-4761A95D9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29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7DB8FB3-8483-4CB2-A407-C6944613BCD1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72FCA83-35D4-4D3E-A047-A4AAEF28B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03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FCA83-35D4-4D3E-A047-A4AAEF28B6A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8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3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47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3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793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23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664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4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20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5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33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8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38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402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1106-7B35-4281-91BA-78EA763E3BC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09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frodrigorenno/" TargetMode="Externa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frodrigorenno/" TargetMode="External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frodrigorenno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frodrigorenno/" TargetMode="External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frodrigorenno/" TargetMode="Externa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5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4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8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6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 - 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6F96F59-374C-4028-A45E-E24517DCAF79}"/>
              </a:ext>
            </a:extLst>
          </p:cNvPr>
          <p:cNvSpPr txBox="1"/>
          <p:nvPr userDrawn="1"/>
        </p:nvSpPr>
        <p:spPr>
          <a:xfrm>
            <a:off x="6372201" y="471926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54B9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Instagram: @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54B9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ProfRodrigoRenno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154B9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8C1AFDC-E07D-4DC7-9023-F7A67348E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4691668"/>
            <a:ext cx="1296144" cy="33537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D95D7D5-A7D9-490A-9BAA-0A4A00EAB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189"/>
            <a:ext cx="7056784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84467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189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189">
              <a:defRPr/>
            </a:pPr>
            <a:r>
              <a:rPr lang="pt-BR">
                <a:solidFill>
                  <a:prstClr val="black"/>
                </a:solidFill>
              </a:rPr>
              <a:t>Prof. Rodrigo Rennó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189">
              <a:defRPr/>
            </a:pPr>
            <a:r>
              <a:rPr lang="pt-BR">
                <a:solidFill>
                  <a:prstClr val="black"/>
                </a:solidFill>
              </a:rPr>
              <a:t>Eu Vou Passar – e você? 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4785996"/>
            <a:ext cx="9144000" cy="357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444210" y="4840002"/>
            <a:ext cx="2520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Rodrigo Rennó</a:t>
            </a: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179512" y="4833033"/>
            <a:ext cx="46085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www.facebook.com/profrodrigorenno/</a:t>
            </a:r>
            <a:endParaRPr kumimoji="0" lang="pt-BR" sz="13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7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55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Rodrigo Rennó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Vou Passar – e você? 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4785996"/>
            <a:ext cx="9144000" cy="357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444209" y="4840002"/>
            <a:ext cx="2520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Rodrigo Rennó</a:t>
            </a: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179512" y="4833033"/>
            <a:ext cx="46085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www.facebook.com/profrodrigorenno/</a:t>
            </a:r>
            <a:endParaRPr kumimoji="0" lang="pt-BR" sz="13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Rodrigo Rennó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Eu Vou Passar – e você? 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4785996"/>
            <a:ext cx="9144000" cy="357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444209" y="4840002"/>
            <a:ext cx="2520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Rodrigo Rennó</a:t>
            </a: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179512" y="4833033"/>
            <a:ext cx="46085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u="sng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www.facebook.com/profrodrigorenno/</a:t>
            </a:r>
            <a:endParaRPr lang="pt-BR" sz="135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7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 - 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6F96F59-374C-4028-A45E-E24517DCAF79}"/>
              </a:ext>
            </a:extLst>
          </p:cNvPr>
          <p:cNvSpPr txBox="1"/>
          <p:nvPr userDrawn="1"/>
        </p:nvSpPr>
        <p:spPr>
          <a:xfrm>
            <a:off x="6372201" y="471926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54B9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Instagram: @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54B9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ProfRodrigoRenno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154B9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8C1AFDC-E07D-4DC7-9023-F7A67348E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4691668"/>
            <a:ext cx="1296144" cy="33537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D95D7D5-A7D9-490A-9BAA-0A4A00EAB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189"/>
            <a:ext cx="7056784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06571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189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189">
              <a:defRPr/>
            </a:pPr>
            <a:r>
              <a:rPr lang="pt-BR">
                <a:solidFill>
                  <a:prstClr val="black"/>
                </a:solidFill>
              </a:rPr>
              <a:t>Prof. Rodrigo Rennó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189">
              <a:defRPr/>
            </a:pPr>
            <a:r>
              <a:rPr lang="pt-BR">
                <a:solidFill>
                  <a:prstClr val="black"/>
                </a:solidFill>
              </a:rPr>
              <a:t>Eu Vou Passar – e você? 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4785996"/>
            <a:ext cx="9144000" cy="357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444210" y="4840002"/>
            <a:ext cx="2520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Rodrigo Rennó</a:t>
            </a: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179512" y="4833033"/>
            <a:ext cx="46085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www.facebook.com/profrodrigorenno/</a:t>
            </a:r>
            <a:endParaRPr kumimoji="0" lang="pt-BR" sz="13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93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pt-BR" sz="135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pt-BR" sz="1350">
                <a:solidFill>
                  <a:prstClr val="black"/>
                </a:solidFill>
              </a:rPr>
              <a:t>Prof. Rodrigo Rennó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pt-BR" sz="1350">
                <a:solidFill>
                  <a:prstClr val="black"/>
                </a:solidFill>
              </a:rPr>
              <a:t>Eu Vou Passar – e você? </a:t>
            </a:r>
          </a:p>
        </p:txBody>
      </p:sp>
    </p:spTree>
    <p:extLst>
      <p:ext uri="{BB962C8B-B14F-4D97-AF65-F5344CB8AC3E}">
        <p14:creationId xmlns:p14="http://schemas.microsoft.com/office/powerpoint/2010/main" val="37463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3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Rodrigo Rennó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Eu Vou Passar – e você? 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4785996"/>
            <a:ext cx="9144000" cy="357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444209" y="4840002"/>
            <a:ext cx="2520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Rodrigo Rennó</a:t>
            </a: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179512" y="4833033"/>
            <a:ext cx="46085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u="sng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www.facebook.com/profrodrigorenno/</a:t>
            </a:r>
            <a:endParaRPr lang="pt-BR" sz="135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8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5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3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1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9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9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file://localhost/Users/estrategiaconcursos/Desktop/Slides%20/Cursos%20Intensivos%20/corpo.png" TargetMode="Externa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g"/><Relationship Id="rId5" Type="http://schemas.openxmlformats.org/officeDocument/2006/relationships/image" Target="file://localhost/Users/estrategiaconcursos/Desktop/Slides%20/Cursos%20Intensivos%20/corpo.png" TargetMode="Externa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5" Type="http://schemas.openxmlformats.org/officeDocument/2006/relationships/image" Target="file://localhost/Users/estrategiaconcursos/Desktop/Slides%20/Cursos%20Intensivos%20/corpo.png" TargetMode="Externa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file://localhost/Users/estrategiaconcursos/Desktop/Slides%20/Cursos%20Intensivos%20/corpo.png" TargetMode="Externa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r:link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01BAA13-E5A0-4799-8A71-A6C0DA2FEB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2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>
              <a:defRPr/>
            </a:pPr>
            <a:fld id="{F0E51C7C-CEA3-4CAA-BE4B-344879E7C37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29.10.2019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>
              <a:defRPr/>
            </a:pPr>
            <a:fld id="{754FE2FE-B55E-4328-8F5C-2CEB8781A4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189">
                <a:defRPr/>
              </a:pPr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r:link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01BAA13-E5A0-4799-8A71-A6C0DA2FEB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r:link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01BAA13-E5A0-4799-8A71-A6C0DA2FEB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7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r:link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01BAA13-E5A0-4799-8A71-A6C0DA2FEB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759" y="1491630"/>
            <a:ext cx="81262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Body)"/>
                <a:ea typeface="+mn-ea"/>
                <a:cs typeface="Calibri (Body)"/>
              </a:rPr>
              <a:t>A encruzilhada da gestão de pessoas no</a:t>
            </a:r>
            <a:r>
              <a:rPr kumimoji="0" lang="pt-BR" sz="3200" b="1" i="0" u="none" strike="noStrike" kern="1200" cap="all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Body)"/>
                <a:ea typeface="+mn-ea"/>
                <a:cs typeface="Calibri (Body)"/>
              </a:rPr>
              <a:t> setor ´público brasileiro: dilemas</a:t>
            </a:r>
            <a:endParaRPr kumimoji="0" lang="pt-BR" sz="3200" b="1" i="1" u="none" strike="noStrike" kern="1200" cap="all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(Body)"/>
              <a:ea typeface="+mn-ea"/>
              <a:cs typeface="Calibri (Body)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Body)"/>
                <a:ea typeface="+mn-ea"/>
                <a:cs typeface="Calibri (Body)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9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b="1" dirty="0"/>
              <a:t>Desafios para aumentar a produtividade? </a:t>
            </a:r>
            <a:endParaRPr lang="pt-BR" sz="3200" dirty="0"/>
          </a:p>
        </p:txBody>
      </p:sp>
      <p:sp>
        <p:nvSpPr>
          <p:cNvPr id="22" name="Retângulo 21"/>
          <p:cNvSpPr/>
          <p:nvPr/>
        </p:nvSpPr>
        <p:spPr>
          <a:xfrm>
            <a:off x="683568" y="105958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Digitalização – e-gov está voltada predominantemente para relacionamento cidadão-balcão.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72498CC-4565-4661-A938-5941B10D9ED8}"/>
              </a:ext>
            </a:extLst>
          </p:cNvPr>
          <p:cNvSpPr/>
          <p:nvPr/>
        </p:nvSpPr>
        <p:spPr>
          <a:xfrm>
            <a:off x="708026" y="227860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Isso é correto, mas gera mais trabalho e demanda reprimida.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3F074F5A-BA7B-426C-AEE8-F754D04AFF5D}"/>
              </a:ext>
            </a:extLst>
          </p:cNvPr>
          <p:cNvSpPr/>
          <p:nvPr/>
        </p:nvSpPr>
        <p:spPr>
          <a:xfrm>
            <a:off x="698972" y="318986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Se não simplificarmos a legislação e processos vai gerar colapso do atendimento / lentidão.</a:t>
            </a:r>
          </a:p>
        </p:txBody>
      </p:sp>
    </p:spTree>
    <p:extLst>
      <p:ext uri="{BB962C8B-B14F-4D97-AF65-F5344CB8AC3E}">
        <p14:creationId xmlns:p14="http://schemas.microsoft.com/office/powerpoint/2010/main" val="157271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b="1" dirty="0"/>
              <a:t>Desafios para aumentar a produtividade? </a:t>
            </a:r>
            <a:endParaRPr lang="pt-BR" sz="3200" dirty="0"/>
          </a:p>
        </p:txBody>
      </p:sp>
      <p:sp>
        <p:nvSpPr>
          <p:cNvPr id="22" name="Retângulo 21"/>
          <p:cNvSpPr/>
          <p:nvPr/>
        </p:nvSpPr>
        <p:spPr>
          <a:xfrm>
            <a:off x="683568" y="105958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000" dirty="0"/>
              <a:t>Com multiplicidade de carreiras, temos dificuldade de melhor aproveitar e movimentar servidores.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72498CC-4565-4661-A938-5941B10D9ED8}"/>
              </a:ext>
            </a:extLst>
          </p:cNvPr>
          <p:cNvSpPr/>
          <p:nvPr/>
        </p:nvSpPr>
        <p:spPr>
          <a:xfrm>
            <a:off x="708026" y="2278609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Não podemos definir/congelar atribuições no momento de entrada – perspectiva de 30 a 40 anos de carreira  </a:t>
            </a:r>
          </a:p>
        </p:txBody>
      </p:sp>
    </p:spTree>
    <p:extLst>
      <p:ext uri="{BB962C8B-B14F-4D97-AF65-F5344CB8AC3E}">
        <p14:creationId xmlns:p14="http://schemas.microsoft.com/office/powerpoint/2010/main" val="2943445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2347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b="1" dirty="0"/>
              <a:t>Algumas medidas importantes</a:t>
            </a:r>
            <a:endParaRPr lang="pt-BR" sz="32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49770783-C70B-4469-8B4C-AF0EB3502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091727"/>
              </p:ext>
            </p:extLst>
          </p:nvPr>
        </p:nvGraphicFramePr>
        <p:xfrm>
          <a:off x="323528" y="1010740"/>
          <a:ext cx="8400926" cy="386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1254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44AA8C-EFD1-4C09-8339-246CE0E64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A32764-BAFC-47E0-B2B8-D9A0F188A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7E1BFB-93DC-45A1-8843-B541EC968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53AD2F-BE79-418A-AA29-EA2D30CE6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97BD48-BAC3-44A4-BD04-D63E155C0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58BEC7-01DE-43AA-BB03-2716DB2A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FA251-9AF1-4DD9-8906-841C31240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b="1" dirty="0"/>
              <a:t>Desafios na Reforma Administrativa</a:t>
            </a:r>
            <a:endParaRPr lang="pt-BR" sz="32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7C368FB0-E889-4A24-A4BC-C642CBD9D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839064"/>
              </p:ext>
            </p:extLst>
          </p:nvPr>
        </p:nvGraphicFramePr>
        <p:xfrm>
          <a:off x="467544" y="771550"/>
          <a:ext cx="82809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9767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656C95-16C6-41C7-8495-67BE1DCE8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282B4-67A7-4656-9D34-F500ED7D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FCF1C-3014-441B-9BA9-BCD0F297C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096216-963D-45CC-9BFF-45D0B233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57166-78B5-4EB9-A0C5-0D1AA2A9F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3F021E-0611-4050-90D9-89F304B66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15B22-D97B-4285-9A67-4A6F2B52D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23478"/>
            <a:ext cx="7524328" cy="573087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Como sair do escritório dos anos 50 e ir para o Século XXI?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FF8AE748-A070-431F-93F9-9AEA7B81A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373452"/>
              </p:ext>
            </p:extLst>
          </p:nvPr>
        </p:nvGraphicFramePr>
        <p:xfrm>
          <a:off x="467544" y="1131590"/>
          <a:ext cx="84249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1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146AB4-5DC2-4EEF-B32D-940508D6A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6FB2DE-9046-467F-B829-B1F7557CA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4EBA44-CDA1-438C-AC3F-EEEAF715A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895C69-EE1F-493D-AEE4-E0FFEBB0D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23478"/>
            <a:ext cx="7524328" cy="573087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Como sair do escritório dos anos 50 e ir para o Século XXI?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26816BAB-8B80-487F-B46A-282FF206F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762868"/>
              </p:ext>
            </p:extLst>
          </p:nvPr>
        </p:nvGraphicFramePr>
        <p:xfrm>
          <a:off x="467544" y="987574"/>
          <a:ext cx="784887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489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1CEBF-60E7-4050-A51E-B30F72746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FDC9F1-EE8E-4E87-9C2D-736C5B9D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2DBAEE-DB8F-4A9C-995F-1956585DF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981FB3-4B6C-474B-AFF1-AD3B9D0F9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251D1-142E-407E-9986-905B573A6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="" xmlns:a16="http://schemas.microsoft.com/office/drawing/2014/main" id="{64A34F88-AC13-4F08-838F-F263435C6A3C}"/>
              </a:ext>
            </a:extLst>
          </p:cNvPr>
          <p:cNvSpPr/>
          <p:nvPr/>
        </p:nvSpPr>
        <p:spPr>
          <a:xfrm>
            <a:off x="342902" y="1368243"/>
            <a:ext cx="3941067" cy="2904136"/>
          </a:xfrm>
          <a:prstGeom prst="roundRect">
            <a:avLst>
              <a:gd name="adj" fmla="val 6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2" descr="Resultado de imagem para Ã­cone instagram">
            <a:extLst>
              <a:ext uri="{FF2B5EF4-FFF2-40B4-BE49-F238E27FC236}">
                <a16:creationId xmlns="" xmlns:a16="http://schemas.microsoft.com/office/drawing/2014/main" id="{2DA7544E-59BC-4DC8-8C86-17CB1FEC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8" y="1495440"/>
            <a:ext cx="602445" cy="6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358">
            <a:extLst>
              <a:ext uri="{FF2B5EF4-FFF2-40B4-BE49-F238E27FC236}">
                <a16:creationId xmlns="" xmlns:a16="http://schemas.microsoft.com/office/drawing/2014/main" id="{2869AB75-1D93-4571-B676-819832816F1F}"/>
              </a:ext>
            </a:extLst>
          </p:cNvPr>
          <p:cNvSpPr txBox="1"/>
          <p:nvPr/>
        </p:nvSpPr>
        <p:spPr>
          <a:xfrm>
            <a:off x="1058365" y="1465653"/>
            <a:ext cx="366696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749">
              <a:buSzPts val="4400"/>
              <a:defRPr/>
            </a:pPr>
            <a:r>
              <a:rPr lang="pt-BR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@</a:t>
            </a:r>
            <a:r>
              <a:rPr lang="pt-BR" sz="27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profrodrigorenno</a:t>
            </a:r>
            <a:r>
              <a:rPr lang="en-US" sz="3300" b="1" dirty="0">
                <a:solidFill>
                  <a:srgbClr val="FFFFFF"/>
                </a:solidFill>
                <a:latin typeface="Calibri" panose="020F0502020204030204"/>
                <a:ea typeface="Arial"/>
                <a:cs typeface="Calibri"/>
              </a:rPr>
              <a:t> </a:t>
            </a:r>
            <a:r>
              <a:rPr lang="en-US" sz="3000" b="1" dirty="0">
                <a:solidFill>
                  <a:srgbClr val="FFFFFF"/>
                </a:solidFill>
                <a:latin typeface="Calibri" panose="020F0502020204030204"/>
                <a:ea typeface="Arial"/>
                <a:cs typeface="Calibri"/>
              </a:rPr>
              <a:t> </a:t>
            </a:r>
            <a:endParaRPr lang="en-US" sz="3000" b="1" dirty="0">
              <a:solidFill>
                <a:srgbClr val="DEEBF6"/>
              </a:solidFill>
              <a:latin typeface="Calibri" panose="020F0502020204030204"/>
              <a:ea typeface="Arial"/>
              <a:cs typeface="Calibri"/>
            </a:endParaRPr>
          </a:p>
        </p:txBody>
      </p:sp>
      <p:pic>
        <p:nvPicPr>
          <p:cNvPr id="6" name="Picture 4" descr="Resultado de imagem para Ã­cone facebook">
            <a:extLst>
              <a:ext uri="{FF2B5EF4-FFF2-40B4-BE49-F238E27FC236}">
                <a16:creationId xmlns="" xmlns:a16="http://schemas.microsoft.com/office/drawing/2014/main" id="{B0301083-3EDE-4684-8B06-A1948013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9" y="2280270"/>
            <a:ext cx="602167" cy="6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358">
            <a:extLst>
              <a:ext uri="{FF2B5EF4-FFF2-40B4-BE49-F238E27FC236}">
                <a16:creationId xmlns="" xmlns:a16="http://schemas.microsoft.com/office/drawing/2014/main" id="{3DB21316-AD24-4929-A87F-EE5CB56F853A}"/>
              </a:ext>
            </a:extLst>
          </p:cNvPr>
          <p:cNvSpPr txBox="1"/>
          <p:nvPr/>
        </p:nvSpPr>
        <p:spPr>
          <a:xfrm>
            <a:off x="1058365" y="2296991"/>
            <a:ext cx="365023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749">
              <a:buSzPts val="4400"/>
              <a:defRPr/>
            </a:pPr>
            <a:r>
              <a:rPr lang="pt-BR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@</a:t>
            </a:r>
            <a:r>
              <a:rPr lang="pt-BR" sz="27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profrodrigorenno</a:t>
            </a:r>
            <a:r>
              <a:rPr lang="en-US" sz="3200" b="1" dirty="0">
                <a:solidFill>
                  <a:srgbClr val="FFFFFF"/>
                </a:solidFill>
                <a:latin typeface="Calibri"/>
                <a:ea typeface="Arial"/>
                <a:cs typeface="Calibri"/>
              </a:rPr>
              <a:t>  </a:t>
            </a:r>
            <a:endParaRPr lang="en-US" sz="3200" b="1" dirty="0">
              <a:solidFill>
                <a:srgbClr val="DEEBF6"/>
              </a:solidFill>
              <a:latin typeface="Calibri"/>
              <a:ea typeface="Arial"/>
              <a:cs typeface="Calibri"/>
            </a:endParaRPr>
          </a:p>
        </p:txBody>
      </p:sp>
      <p:pic>
        <p:nvPicPr>
          <p:cNvPr id="8" name="Picture 6" descr="Resultado de imagem para Ã­cone youtube png">
            <a:extLst>
              <a:ext uri="{FF2B5EF4-FFF2-40B4-BE49-F238E27FC236}">
                <a16:creationId xmlns="" xmlns:a16="http://schemas.microsoft.com/office/drawing/2014/main" id="{4E2BF1C0-84D8-43E2-95A2-3B46701C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7" y="2936798"/>
            <a:ext cx="715073" cy="7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358">
            <a:extLst>
              <a:ext uri="{FF2B5EF4-FFF2-40B4-BE49-F238E27FC236}">
                <a16:creationId xmlns="" xmlns:a16="http://schemas.microsoft.com/office/drawing/2014/main" id="{009BA93A-9405-42A4-8964-7805EC4CD0B3}"/>
              </a:ext>
            </a:extLst>
          </p:cNvPr>
          <p:cNvSpPr txBox="1"/>
          <p:nvPr/>
        </p:nvSpPr>
        <p:spPr>
          <a:xfrm>
            <a:off x="1058364" y="3046385"/>
            <a:ext cx="4166854" cy="47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457178">
              <a:defRPr/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/rodrigorenno99</a:t>
            </a:r>
          </a:p>
          <a:p>
            <a:pPr defTabSz="685749">
              <a:buSzPts val="4400"/>
              <a:defRPr/>
            </a:pPr>
            <a:endParaRPr lang="en-US" sz="3300" b="1" dirty="0">
              <a:solidFill>
                <a:srgbClr val="DEEBF6"/>
              </a:solidFill>
              <a:latin typeface="Calibri"/>
              <a:ea typeface="Arial"/>
              <a:cs typeface="Calibri"/>
            </a:endParaRPr>
          </a:p>
        </p:txBody>
      </p:sp>
      <p:sp>
        <p:nvSpPr>
          <p:cNvPr id="10" name="Shape 358">
            <a:extLst>
              <a:ext uri="{FF2B5EF4-FFF2-40B4-BE49-F238E27FC236}">
                <a16:creationId xmlns="" xmlns:a16="http://schemas.microsoft.com/office/drawing/2014/main" id="{8AA4F6A1-970C-40FE-888E-C18201ABBB59}"/>
              </a:ext>
            </a:extLst>
          </p:cNvPr>
          <p:cNvSpPr txBox="1"/>
          <p:nvPr/>
        </p:nvSpPr>
        <p:spPr>
          <a:xfrm>
            <a:off x="184527" y="595682"/>
            <a:ext cx="425781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749">
              <a:buSzPts val="4400"/>
              <a:defRPr/>
            </a:pPr>
            <a:r>
              <a:rPr lang="pt-BR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Rodrigo Rennó</a:t>
            </a:r>
          </a:p>
          <a:p>
            <a:pPr defTabSz="685749">
              <a:buSzPts val="4400"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  <a:ea typeface="Arial"/>
                <a:cs typeface="Calibri"/>
              </a:rPr>
              <a:t>             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69" y="827938"/>
            <a:ext cx="2513553" cy="3722936"/>
          </a:xfrm>
          <a:prstGeom prst="rect">
            <a:avLst/>
          </a:prstGeom>
        </p:spPr>
      </p:pic>
      <p:sp>
        <p:nvSpPr>
          <p:cNvPr id="13" name="Shape 358">
            <a:extLst>
              <a:ext uri="{FF2B5EF4-FFF2-40B4-BE49-F238E27FC236}">
                <a16:creationId xmlns="" xmlns:a16="http://schemas.microsoft.com/office/drawing/2014/main" id="{009BA93A-9405-42A4-8964-7805EC4CD0B3}"/>
              </a:ext>
            </a:extLst>
          </p:cNvPr>
          <p:cNvSpPr txBox="1"/>
          <p:nvPr/>
        </p:nvSpPr>
        <p:spPr>
          <a:xfrm>
            <a:off x="1039071" y="3683084"/>
            <a:ext cx="4166854" cy="47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457178">
              <a:defRPr/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/</a:t>
            </a:r>
            <a:r>
              <a:rPr lang="pt-BR" sz="2800" b="1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profrodrigorenno</a:t>
            </a:r>
            <a:endParaRPr lang="pt-BR" sz="2800" b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749">
              <a:buSzPts val="4400"/>
              <a:defRPr/>
            </a:pPr>
            <a:endParaRPr lang="en-US" sz="3300" b="1" dirty="0">
              <a:solidFill>
                <a:srgbClr val="DEEBF6"/>
              </a:solidFill>
              <a:latin typeface="Calibri"/>
              <a:ea typeface="Arial"/>
              <a:cs typeface="Calibri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8" y="3631831"/>
            <a:ext cx="612025" cy="5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dirty="0"/>
              <a:t>Cenário atual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8D85046-7F50-40BC-B4EE-F151E8A23C65}"/>
              </a:ext>
            </a:extLst>
          </p:cNvPr>
          <p:cNvSpPr txBox="1"/>
          <p:nvPr/>
        </p:nvSpPr>
        <p:spPr>
          <a:xfrm>
            <a:off x="611560" y="29496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Cenário Atual</a:t>
            </a:r>
            <a:endParaRPr lang="en-US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B12CFB56-FA67-4510-9E94-7EB58270D94B}"/>
              </a:ext>
            </a:extLst>
          </p:cNvPr>
          <p:cNvCxnSpPr>
            <a:stCxn id="6" idx="3"/>
          </p:cNvCxnSpPr>
          <p:nvPr/>
        </p:nvCxnSpPr>
        <p:spPr>
          <a:xfrm flipV="1">
            <a:off x="2267744" y="1491630"/>
            <a:ext cx="1440160" cy="1642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E22E5149-AEF9-45EE-B9A3-9513803C4CFF}"/>
              </a:ext>
            </a:extLst>
          </p:cNvPr>
          <p:cNvCxnSpPr>
            <a:stCxn id="6" idx="3"/>
          </p:cNvCxnSpPr>
          <p:nvPr/>
        </p:nvCxnSpPr>
        <p:spPr>
          <a:xfrm flipV="1">
            <a:off x="2267744" y="2075377"/>
            <a:ext cx="1728192" cy="1058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="" xmlns:a16="http://schemas.microsoft.com/office/drawing/2014/main" id="{8DC58759-4287-4E66-ABAF-3E33E620E3D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7744" y="3134355"/>
            <a:ext cx="1680747" cy="1058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57C668C-0BE1-406D-83CE-91F245759FC1}"/>
              </a:ext>
            </a:extLst>
          </p:cNvPr>
          <p:cNvSpPr txBox="1"/>
          <p:nvPr/>
        </p:nvSpPr>
        <p:spPr>
          <a:xfrm>
            <a:off x="3757031" y="1076131"/>
            <a:ext cx="5063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Crescimento vegetativo do gasto com servidores – boa parte com inativos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C3AEA7C6-F878-49B2-BF72-C6ED32A58002}"/>
              </a:ext>
            </a:extLst>
          </p:cNvPr>
          <p:cNvSpPr txBox="1"/>
          <p:nvPr/>
        </p:nvSpPr>
        <p:spPr>
          <a:xfrm>
            <a:off x="3995936" y="1900663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Trabalhadores pouco motivados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D71D1FD5-EB5A-45C2-BCDF-08D08693D4DE}"/>
              </a:ext>
            </a:extLst>
          </p:cNvPr>
          <p:cNvSpPr txBox="1"/>
          <p:nvPr/>
        </p:nvSpPr>
        <p:spPr>
          <a:xfrm>
            <a:off x="3948491" y="405601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40 a 50% da força aposenta nos próximos 5 anos</a:t>
            </a:r>
          </a:p>
          <a:p>
            <a:endParaRPr lang="en-US" sz="1600" dirty="0"/>
          </a:p>
        </p:txBody>
      </p:sp>
      <p:cxnSp>
        <p:nvCxnSpPr>
          <p:cNvPr id="16" name="Conector de Seta Reta 8">
            <a:extLst>
              <a:ext uri="{FF2B5EF4-FFF2-40B4-BE49-F238E27FC236}">
                <a16:creationId xmlns="" xmlns:a16="http://schemas.microsoft.com/office/drawing/2014/main" id="{E22E5149-AEF9-45EE-B9A3-9513803C4CFF}"/>
              </a:ext>
            </a:extLst>
          </p:cNvPr>
          <p:cNvCxnSpPr>
            <a:stCxn id="6" idx="3"/>
          </p:cNvCxnSpPr>
          <p:nvPr/>
        </p:nvCxnSpPr>
        <p:spPr>
          <a:xfrm flipV="1">
            <a:off x="2267744" y="2569953"/>
            <a:ext cx="1728192" cy="564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C3AEA7C6-F878-49B2-BF72-C6ED32A58002}"/>
              </a:ext>
            </a:extLst>
          </p:cNvPr>
          <p:cNvSpPr txBox="1"/>
          <p:nvPr/>
        </p:nvSpPr>
        <p:spPr>
          <a:xfrm>
            <a:off x="3995936" y="238973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Gestor com poucos instrumentos à mão (cenoura e/ou chicote)</a:t>
            </a:r>
          </a:p>
        </p:txBody>
      </p:sp>
      <p:cxnSp>
        <p:nvCxnSpPr>
          <p:cNvPr id="18" name="Conector de Seta Reta 8">
            <a:extLst>
              <a:ext uri="{FF2B5EF4-FFF2-40B4-BE49-F238E27FC236}">
                <a16:creationId xmlns="" xmlns:a16="http://schemas.microsoft.com/office/drawing/2014/main" id="{E22E5149-AEF9-45EE-B9A3-9513803C4CFF}"/>
              </a:ext>
            </a:extLst>
          </p:cNvPr>
          <p:cNvCxnSpPr>
            <a:stCxn id="6" idx="3"/>
            <a:endCxn id="19" idx="1"/>
          </p:cNvCxnSpPr>
          <p:nvPr/>
        </p:nvCxnSpPr>
        <p:spPr>
          <a:xfrm flipV="1">
            <a:off x="2267744" y="3125018"/>
            <a:ext cx="1724290" cy="9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C3AEA7C6-F878-49B2-BF72-C6ED32A58002}"/>
              </a:ext>
            </a:extLst>
          </p:cNvPr>
          <p:cNvSpPr txBox="1"/>
          <p:nvPr/>
        </p:nvSpPr>
        <p:spPr>
          <a:xfrm>
            <a:off x="3992034" y="2955741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Idade média alta e crescendo (efetivos)</a:t>
            </a:r>
          </a:p>
        </p:txBody>
      </p:sp>
      <p:cxnSp>
        <p:nvCxnSpPr>
          <p:cNvPr id="20" name="Conector de Seta Reta 8">
            <a:extLst>
              <a:ext uri="{FF2B5EF4-FFF2-40B4-BE49-F238E27FC236}">
                <a16:creationId xmlns="" xmlns:a16="http://schemas.microsoft.com/office/drawing/2014/main" id="{E22E5149-AEF9-45EE-B9A3-9513803C4CFF}"/>
              </a:ext>
            </a:extLst>
          </p:cNvPr>
          <p:cNvCxnSpPr>
            <a:stCxn id="6" idx="3"/>
            <a:endCxn id="21" idx="1"/>
          </p:cNvCxnSpPr>
          <p:nvPr/>
        </p:nvCxnSpPr>
        <p:spPr>
          <a:xfrm>
            <a:off x="2267744" y="3134355"/>
            <a:ext cx="1728192" cy="537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C3AEA7C6-F878-49B2-BF72-C6ED32A58002}"/>
              </a:ext>
            </a:extLst>
          </p:cNvPr>
          <p:cNvSpPr txBox="1"/>
          <p:nvPr/>
        </p:nvSpPr>
        <p:spPr>
          <a:xfrm>
            <a:off x="3995936" y="337949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Demanda cada vez maior por serviços de qualidade e eficiência.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="" xmlns:a16="http://schemas.microsoft.com/office/drawing/2014/main" id="{B47FF073-C9A1-4A4A-9E25-2E510830E4C2}"/>
              </a:ext>
            </a:extLst>
          </p:cNvPr>
          <p:cNvCxnSpPr>
            <a:cxnSpLocks/>
          </p:cNvCxnSpPr>
          <p:nvPr/>
        </p:nvCxnSpPr>
        <p:spPr>
          <a:xfrm>
            <a:off x="2263842" y="3134355"/>
            <a:ext cx="1684649" cy="14580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7E2A72DA-9821-4342-85DD-42E49D6D2299}"/>
              </a:ext>
            </a:extLst>
          </p:cNvPr>
          <p:cNvSpPr txBox="1"/>
          <p:nvPr/>
        </p:nvSpPr>
        <p:spPr>
          <a:xfrm>
            <a:off x="3948491" y="447487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Multiplicidade de vínculos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92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9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b="1" dirty="0"/>
              <a:t>Encruzilhada Atual</a:t>
            </a:r>
            <a:endParaRPr lang="pt-BR" sz="3200" dirty="0"/>
          </a:p>
        </p:txBody>
      </p:sp>
      <p:sp>
        <p:nvSpPr>
          <p:cNvPr id="2" name="Retângulo 1"/>
          <p:cNvSpPr/>
          <p:nvPr/>
        </p:nvSpPr>
        <p:spPr>
          <a:xfrm>
            <a:off x="683568" y="1131590"/>
            <a:ext cx="763284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produzir mais, com força de trabalho decrescente?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914679"/>
              </p:ext>
            </p:extLst>
          </p:nvPr>
        </p:nvGraphicFramePr>
        <p:xfrm>
          <a:off x="683568" y="1923678"/>
          <a:ext cx="693643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406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BE99D2-B438-4E9A-A426-8B4113DE9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A1090F-F7FB-44E5-B28F-ED322664C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D67367-3854-4945-86F3-02AD75757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3D6EE-8AD4-46DC-B09E-E83DFBB31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AFC4F-90BE-4FEF-89AD-B16977699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b="1" dirty="0"/>
              <a:t>Por que ele fica desmotivado? </a:t>
            </a:r>
            <a:endParaRPr lang="pt-BR" sz="3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1055545"/>
              </p:ext>
            </p:extLst>
          </p:nvPr>
        </p:nvGraphicFramePr>
        <p:xfrm>
          <a:off x="611560" y="987574"/>
          <a:ext cx="756084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1417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35496" y="166685"/>
            <a:ext cx="8424936" cy="573087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O que o gestor costuma fazer quando o servidor não entrega o desejado? </a:t>
            </a:r>
            <a:endParaRPr lang="pt-BR" sz="3200" dirty="0"/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98D85046-7F50-40BC-B4EE-F151E8A23C65}"/>
              </a:ext>
            </a:extLst>
          </p:cNvPr>
          <p:cNvSpPr txBox="1"/>
          <p:nvPr/>
        </p:nvSpPr>
        <p:spPr>
          <a:xfrm>
            <a:off x="467544" y="1943282"/>
            <a:ext cx="19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o servidor “entrega” algo</a:t>
            </a:r>
            <a:endParaRPr lang="en-US" dirty="0"/>
          </a:p>
        </p:txBody>
      </p:sp>
      <p:cxnSp>
        <p:nvCxnSpPr>
          <p:cNvPr id="23" name="Conector de Seta Reta 7">
            <a:extLst>
              <a:ext uri="{FF2B5EF4-FFF2-40B4-BE49-F238E27FC236}">
                <a16:creationId xmlns="" xmlns:a16="http://schemas.microsoft.com/office/drawing/2014/main" id="{B12CFB56-FA67-4510-9E94-7EB58270D94B}"/>
              </a:ext>
            </a:extLst>
          </p:cNvPr>
          <p:cNvCxnSpPr>
            <a:stCxn id="22" idx="3"/>
          </p:cNvCxnSpPr>
          <p:nvPr/>
        </p:nvCxnSpPr>
        <p:spPr>
          <a:xfrm flipV="1">
            <a:off x="2420144" y="1140942"/>
            <a:ext cx="1489287" cy="1125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257C668C-0BE1-406D-83CE-91F245759FC1}"/>
              </a:ext>
            </a:extLst>
          </p:cNvPr>
          <p:cNvSpPr txBox="1"/>
          <p:nvPr/>
        </p:nvSpPr>
        <p:spPr>
          <a:xfrm>
            <a:off x="3995936" y="926959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Aceita o desempenho inferior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C3AEA7C6-F878-49B2-BF72-C6ED32A58002}"/>
              </a:ext>
            </a:extLst>
          </p:cNvPr>
          <p:cNvSpPr txBox="1"/>
          <p:nvPr/>
        </p:nvSpPr>
        <p:spPr>
          <a:xfrm>
            <a:off x="4095881" y="248603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Geladeira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98D85046-7F50-40BC-B4EE-F151E8A23C65}"/>
              </a:ext>
            </a:extLst>
          </p:cNvPr>
          <p:cNvSpPr txBox="1"/>
          <p:nvPr/>
        </p:nvSpPr>
        <p:spPr>
          <a:xfrm>
            <a:off x="602396" y="359166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não “entrega” nada  </a:t>
            </a:r>
            <a:endParaRPr lang="en-US" dirty="0"/>
          </a:p>
        </p:txBody>
      </p:sp>
      <p:cxnSp>
        <p:nvCxnSpPr>
          <p:cNvPr id="31" name="Conector de Seta Reta 8">
            <a:extLst>
              <a:ext uri="{FF2B5EF4-FFF2-40B4-BE49-F238E27FC236}">
                <a16:creationId xmlns="" xmlns:a16="http://schemas.microsoft.com/office/drawing/2014/main" id="{E22E5149-AEF9-45EE-B9A3-9513803C4CFF}"/>
              </a:ext>
            </a:extLst>
          </p:cNvPr>
          <p:cNvCxnSpPr>
            <a:stCxn id="29" idx="3"/>
          </p:cNvCxnSpPr>
          <p:nvPr/>
        </p:nvCxnSpPr>
        <p:spPr>
          <a:xfrm flipV="1">
            <a:off x="2258580" y="2717353"/>
            <a:ext cx="1728192" cy="1197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8">
            <a:extLst>
              <a:ext uri="{FF2B5EF4-FFF2-40B4-BE49-F238E27FC236}">
                <a16:creationId xmlns="" xmlns:a16="http://schemas.microsoft.com/office/drawing/2014/main" id="{E22E5149-AEF9-45EE-B9A3-9513803C4CFF}"/>
              </a:ext>
            </a:extLst>
          </p:cNvPr>
          <p:cNvCxnSpPr>
            <a:stCxn id="29" idx="3"/>
            <a:endCxn id="35" idx="1"/>
          </p:cNvCxnSpPr>
          <p:nvPr/>
        </p:nvCxnSpPr>
        <p:spPr>
          <a:xfrm flipV="1">
            <a:off x="2258580" y="3827960"/>
            <a:ext cx="1889756" cy="8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C3AEA7C6-F878-49B2-BF72-C6ED32A58002}"/>
              </a:ext>
            </a:extLst>
          </p:cNvPr>
          <p:cNvSpPr txBox="1"/>
          <p:nvPr/>
        </p:nvSpPr>
        <p:spPr>
          <a:xfrm>
            <a:off x="4148336" y="3658683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Transferência</a:t>
            </a:r>
          </a:p>
        </p:txBody>
      </p:sp>
    </p:spTree>
    <p:extLst>
      <p:ext uri="{BB962C8B-B14F-4D97-AF65-F5344CB8AC3E}">
        <p14:creationId xmlns:p14="http://schemas.microsoft.com/office/powerpoint/2010/main" val="4243041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-24110" y="288131"/>
            <a:ext cx="7056438" cy="573087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Acabar com a estabilidade/ outras medidas punitivas resolvem? </a:t>
            </a:r>
            <a:endParaRPr lang="pt-BR" sz="32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FD6023A0-E19E-4483-9BE1-C90935FA5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473035"/>
              </p:ext>
            </p:extLst>
          </p:nvPr>
        </p:nvGraphicFramePr>
        <p:xfrm>
          <a:off x="467544" y="1131590"/>
          <a:ext cx="81369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165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6A749D-881F-417A-89CC-E57D37B49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309D2-F056-409D-A046-CC170EF2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CDD21-4906-480A-BBD1-84D8D8FF9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Por qual motivo não atua de modo mais firme?</a:t>
            </a:r>
            <a:endParaRPr lang="pt-BR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5498073"/>
              </p:ext>
            </p:extLst>
          </p:nvPr>
        </p:nvGraphicFramePr>
        <p:xfrm>
          <a:off x="638622" y="771550"/>
          <a:ext cx="756084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54555651"/>
              </p:ext>
            </p:extLst>
          </p:nvPr>
        </p:nvGraphicFramePr>
        <p:xfrm>
          <a:off x="611560" y="3103986"/>
          <a:ext cx="756084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33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b="1" dirty="0"/>
              <a:t>Desafios para aumentar a produtividade? 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612395" y="828286"/>
            <a:ext cx="734481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RH ainda está voltado predominantemente para papelada/legislação;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74368" y="3003798"/>
            <a:ext cx="73448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pt-BR" sz="2000" dirty="0"/>
              <a:t>Padrão “comando e controle” do modelo burocrático não pode ser mais o paradigma. </a:t>
            </a:r>
          </a:p>
          <a:p>
            <a:endParaRPr lang="pt-BR" sz="2000" dirty="0"/>
          </a:p>
          <a:p>
            <a:pPr lvl="1"/>
            <a:r>
              <a:rPr lang="pt-BR" dirty="0"/>
              <a:t>Ex: controle de horário não resolve problema de produtividade na maior parte dos casos – cada pessoa atualmente tem uma central multimídia no bolso.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F2D7FDC-F348-4658-AB55-F0A29A2550AD}"/>
              </a:ext>
            </a:extLst>
          </p:cNvPr>
          <p:cNvSpPr/>
          <p:nvPr/>
        </p:nvSpPr>
        <p:spPr>
          <a:xfrm>
            <a:off x="577371" y="1818252"/>
            <a:ext cx="734481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Investimentos em treinamento e desenvolvimento são limitados em épocas de restrição orçamentária;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98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7056438" cy="573087"/>
          </a:xfrm>
        </p:spPr>
        <p:txBody>
          <a:bodyPr>
            <a:normAutofit/>
          </a:bodyPr>
          <a:lstStyle/>
          <a:p>
            <a:r>
              <a:rPr lang="pt-BR" sz="3200" b="1" dirty="0"/>
              <a:t>Desafios para aumentar a produtividade? 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755576" y="743391"/>
            <a:ext cx="734481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Temos dificuldades na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desempenho</a:t>
            </a: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74368" y="170765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Ainda não conseguimos medir entrega dos trabalhadores e impacto no resultado do grupo e da instituição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9D985ED-1CA1-44DF-A73A-33630DDAF371}"/>
              </a:ext>
            </a:extLst>
          </p:cNvPr>
          <p:cNvSpPr/>
          <p:nvPr/>
        </p:nvSpPr>
        <p:spPr>
          <a:xfrm>
            <a:off x="755576" y="278777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Sem métricas, dificulta implementar:</a:t>
            </a:r>
          </a:p>
          <a:p>
            <a:pPr marL="742950" lvl="1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Remuneração variável;</a:t>
            </a:r>
          </a:p>
          <a:p>
            <a:pPr marL="742950" lvl="1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Progressão diferenciada (fast track)  e</a:t>
            </a:r>
          </a:p>
          <a:p>
            <a:pPr marL="742950" lvl="1" indent="-285750">
              <a:buFontTx/>
              <a:buChar char="-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Trabalho remoto.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732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8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827</Words>
  <Application>Microsoft Office PowerPoint</Application>
  <PresentationFormat>Apresentação na tela (16:9)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(Body)</vt:lpstr>
      <vt:lpstr>Calibri Light</vt:lpstr>
      <vt:lpstr>Candara</vt:lpstr>
      <vt:lpstr>Times New Roman</vt:lpstr>
      <vt:lpstr>Verdana</vt:lpstr>
      <vt:lpstr>Wingdings</vt:lpstr>
      <vt:lpstr>Office Theme</vt:lpstr>
      <vt:lpstr>1_Tema do Office</vt:lpstr>
      <vt:lpstr>28_Tema do Office</vt:lpstr>
      <vt:lpstr>31_Tema do Office</vt:lpstr>
      <vt:lpstr>2_Tema do Office</vt:lpstr>
      <vt:lpstr>3_Tema do Office</vt:lpstr>
      <vt:lpstr>Apresentação do PowerPoint</vt:lpstr>
      <vt:lpstr>Cenário atual</vt:lpstr>
      <vt:lpstr>Encruzilhada Atual</vt:lpstr>
      <vt:lpstr>Por que ele fica desmotivado? </vt:lpstr>
      <vt:lpstr>O que o gestor costuma fazer quando o servidor não entrega o desejado? </vt:lpstr>
      <vt:lpstr>Acabar com a estabilidade/ outras medidas punitivas resolvem? </vt:lpstr>
      <vt:lpstr>Por qual motivo não atua de modo mais firme?</vt:lpstr>
      <vt:lpstr>Desafios para aumentar a produtividade? </vt:lpstr>
      <vt:lpstr>Desafios para aumentar a produtividade? </vt:lpstr>
      <vt:lpstr>Desafios para aumentar a produtividade? </vt:lpstr>
      <vt:lpstr>Desafios para aumentar a produtividade? </vt:lpstr>
      <vt:lpstr>Algumas medidas importantes</vt:lpstr>
      <vt:lpstr>Desafios na Reforma Administrativa</vt:lpstr>
      <vt:lpstr>Como sair do escritório dos anos 50 e ir para o Século XXI?</vt:lpstr>
      <vt:lpstr>Como sair do escritório dos anos 50 e ir para o Século XXI?</vt:lpstr>
      <vt:lpstr>Apresentação do PowerPoint</vt:lpstr>
    </vt:vector>
  </TitlesOfParts>
  <Company>Personal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André Rival</dc:creator>
  <cp:lastModifiedBy>Auditorio</cp:lastModifiedBy>
  <cp:revision>123</cp:revision>
  <cp:lastPrinted>2019-10-29T12:51:12Z</cp:lastPrinted>
  <dcterms:created xsi:type="dcterms:W3CDTF">2018-01-09T18:28:00Z</dcterms:created>
  <dcterms:modified xsi:type="dcterms:W3CDTF">2019-10-29T17:46:52Z</dcterms:modified>
</cp:coreProperties>
</file>